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4" r:id="rId3"/>
    <p:sldId id="295" r:id="rId4"/>
    <p:sldId id="321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7" r:id="rId13"/>
    <p:sldId id="308" r:id="rId14"/>
    <p:sldId id="309" r:id="rId15"/>
    <p:sldId id="323" r:id="rId16"/>
    <p:sldId id="312" r:id="rId17"/>
    <p:sldId id="313" r:id="rId18"/>
    <p:sldId id="315" r:id="rId19"/>
    <p:sldId id="316" r:id="rId20"/>
    <p:sldId id="318" r:id="rId21"/>
    <p:sldId id="319" r:id="rId22"/>
    <p:sldId id="320" r:id="rId23"/>
    <p:sldId id="275" r:id="rId24"/>
    <p:sldId id="283" r:id="rId25"/>
    <p:sldId id="285" r:id="rId26"/>
    <p:sldId id="284" r:id="rId27"/>
    <p:sldId id="277" r:id="rId28"/>
    <p:sldId id="325" r:id="rId29"/>
    <p:sldId id="326" r:id="rId30"/>
    <p:sldId id="288" r:id="rId31"/>
    <p:sldId id="289" r:id="rId32"/>
    <p:sldId id="270" r:id="rId33"/>
    <p:sldId id="340" r:id="rId34"/>
    <p:sldId id="341" r:id="rId35"/>
    <p:sldId id="342" r:id="rId36"/>
    <p:sldId id="273" r:id="rId37"/>
    <p:sldId id="274" r:id="rId38"/>
    <p:sldId id="266" r:id="rId39"/>
    <p:sldId id="271" r:id="rId40"/>
    <p:sldId id="337" r:id="rId41"/>
    <p:sldId id="328" r:id="rId42"/>
    <p:sldId id="329" r:id="rId43"/>
    <p:sldId id="269" r:id="rId44"/>
    <p:sldId id="278" r:id="rId45"/>
    <p:sldId id="335" r:id="rId46"/>
    <p:sldId id="334" r:id="rId47"/>
    <p:sldId id="279" r:id="rId48"/>
    <p:sldId id="336" r:id="rId49"/>
    <p:sldId id="338" r:id="rId50"/>
    <p:sldId id="339" r:id="rId51"/>
    <p:sldId id="343" r:id="rId52"/>
    <p:sldId id="344" r:id="rId53"/>
    <p:sldId id="345" r:id="rId54"/>
    <p:sldId id="346" r:id="rId55"/>
    <p:sldId id="347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0452D-3C55-4AB1-8906-B4459D28A4C7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00908-0F17-490C-A3CF-9ABD3C719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8841"/>
            <a:ext cx="7772400" cy="194421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Имунорегулација у клиничкој медицини. Концепт аутоимуности. Експериментална и клиничка истраживања аутоимунских бласти.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012878"/>
            <a:ext cx="9144000" cy="1800498"/>
          </a:xfrm>
        </p:spPr>
        <p:txBody>
          <a:bodyPr>
            <a:normAutofit/>
          </a:bodyPr>
          <a:lstStyle/>
          <a:p>
            <a:pPr algn="r"/>
            <a:r>
              <a:rPr lang="sr-Cyrl-RS" sz="2400" b="1" dirty="0" smtClean="0">
                <a:solidFill>
                  <a:schemeClr val="tx1"/>
                </a:solidFill>
                <a:latin typeface="Palatino Linotype" pitchFamily="18" charset="0"/>
              </a:rPr>
              <a:t>Доц. др Слађана Павловић</a:t>
            </a:r>
            <a:endParaRPr lang="en-US" sz="24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44624"/>
            <a:ext cx="7366000" cy="765175"/>
          </a:xfrm>
        </p:spPr>
        <p:txBody>
          <a:bodyPr/>
          <a:lstStyle/>
          <a:p>
            <a:r>
              <a:rPr lang="sr-Cyrl-CS" sz="2400" b="1" dirty="0">
                <a:latin typeface="Palatino Linotype" pitchFamily="18" charset="0"/>
              </a:rPr>
              <a:t>Периферна толеранција Т лимфоцита</a:t>
            </a:r>
            <a:endParaRPr lang="en-US" sz="2400" b="1" dirty="0">
              <a:latin typeface="Palatino Linotype" pitchFamily="18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96752"/>
            <a:ext cx="8892480" cy="566124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sr-Cyrl-CS" sz="2400" dirty="0">
                <a:latin typeface="Palatino Linotype" pitchFamily="18" charset="0"/>
              </a:rPr>
              <a:t>Настаје када </a:t>
            </a:r>
            <a:r>
              <a:rPr lang="sr-Cyrl-CS" sz="2400" b="1" dirty="0">
                <a:latin typeface="Palatino Linotype" pitchFamily="18" charset="0"/>
              </a:rPr>
              <a:t>зрели</a:t>
            </a:r>
            <a:r>
              <a:rPr lang="sr-Cyrl-CS" sz="2400" dirty="0">
                <a:latin typeface="Palatino Linotype" pitchFamily="18" charset="0"/>
              </a:rPr>
              <a:t> Т лимфоцити </a:t>
            </a:r>
            <a:r>
              <a:rPr lang="sr-Cyrl-CS" sz="2400" dirty="0" smtClean="0">
                <a:latin typeface="Palatino Linotype" pitchFamily="18" charset="0"/>
              </a:rPr>
              <a:t>(</a:t>
            </a:r>
            <a:r>
              <a:rPr lang="en-US" sz="2400" dirty="0" smtClean="0">
                <a:latin typeface="Palatino Linotype" pitchFamily="18" charset="0"/>
              </a:rPr>
              <a:t>CD4+ </a:t>
            </a:r>
            <a:r>
              <a:rPr lang="sr-Cyrl-CS" sz="2400" dirty="0" smtClean="0">
                <a:latin typeface="Palatino Linotype" pitchFamily="18" charset="0"/>
              </a:rPr>
              <a:t>и </a:t>
            </a:r>
            <a:r>
              <a:rPr lang="en-US" sz="2400" dirty="0" smtClean="0">
                <a:latin typeface="Palatino Linotype" pitchFamily="18" charset="0"/>
              </a:rPr>
              <a:t>CD8+ T </a:t>
            </a:r>
            <a:r>
              <a:rPr lang="sr-Cyrl-RS" sz="2400" dirty="0" smtClean="0">
                <a:latin typeface="Palatino Linotype" pitchFamily="18" charset="0"/>
              </a:rPr>
              <a:t>л</a:t>
            </a:r>
            <a:r>
              <a:rPr lang="sr-Cyrl-CS" sz="2400" dirty="0" smtClean="0">
                <a:latin typeface="Palatino Linotype" pitchFamily="18" charset="0"/>
              </a:rPr>
              <a:t>имфоцити који </a:t>
            </a:r>
            <a:r>
              <a:rPr lang="sr-Cyrl-CS" sz="2400" dirty="0">
                <a:latin typeface="Palatino Linotype" pitchFamily="18" charset="0"/>
              </a:rPr>
              <a:t>су избегли негативну селекцију у тимусу) препознају сопствене антигене у </a:t>
            </a:r>
            <a:r>
              <a:rPr lang="sr-Cyrl-CS" sz="2400" b="1" dirty="0">
                <a:latin typeface="Palatino Linotype" pitchFamily="18" charset="0"/>
              </a:rPr>
              <a:t>периферним</a:t>
            </a:r>
            <a:r>
              <a:rPr lang="sr-Cyrl-CS" sz="2400" dirty="0">
                <a:latin typeface="Palatino Linotype" pitchFamily="18" charset="0"/>
              </a:rPr>
              <a:t> </a:t>
            </a:r>
            <a:r>
              <a:rPr lang="sr-Cyrl-CS" sz="2400" dirty="0" smtClean="0">
                <a:latin typeface="Palatino Linotype" pitchFamily="18" charset="0"/>
              </a:rPr>
              <a:t>лимфним </a:t>
            </a:r>
            <a:r>
              <a:rPr lang="sr-Cyrl-CS" sz="2400" dirty="0" smtClean="0">
                <a:latin typeface="Palatino Linotype" pitchFamily="18" charset="0"/>
              </a:rPr>
              <a:t>ткивима</a:t>
            </a:r>
            <a:r>
              <a:rPr lang="sr-Cyrl-CS" sz="2400" dirty="0" smtClean="0">
                <a:latin typeface="Palatino Linotype" pitchFamily="18" charset="0"/>
              </a:rPr>
              <a:t>. Периферна толеранција </a:t>
            </a:r>
            <a:r>
              <a:rPr lang="sr-Cyrl-CS" sz="2400" dirty="0" smtClean="0">
                <a:latin typeface="Palatino Linotype" pitchFamily="18" charset="0"/>
              </a:rPr>
              <a:t> обухвата више механизама који омогућавају да се аутореактивни лимфоцити држе под контролом на периферији.</a:t>
            </a:r>
            <a:endParaRPr lang="sr-Cyrl-CS" sz="2400" dirty="0" smtClean="0">
              <a:latin typeface="Palatino Linotype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sr-Cyrl-CS" sz="2400" dirty="0">
              <a:latin typeface="Palatino Linotype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>
                <a:latin typeface="Palatino Linotype" pitchFamily="18" charset="0"/>
              </a:rPr>
              <a:t/>
            </a:r>
            <a:br>
              <a:rPr lang="en-US" sz="2400" dirty="0" smtClean="0">
                <a:latin typeface="Palatino Linotype" pitchFamily="18" charset="0"/>
              </a:rPr>
            </a:br>
            <a:r>
              <a:rPr lang="en-US" sz="2400" dirty="0" err="1" smtClean="0">
                <a:latin typeface="Palatino Linotype" pitchFamily="18" charset="0"/>
              </a:rPr>
              <a:t>Механизми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периферне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толеранције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су</a:t>
            </a:r>
            <a:r>
              <a:rPr lang="en-US" sz="2400" dirty="0" smtClean="0">
                <a:latin typeface="Palatino Linotype" pitchFamily="18" charset="0"/>
              </a:rPr>
              <a:t>:</a:t>
            </a:r>
            <a:endParaRPr lang="sr-Cyrl-RS" sz="2400" dirty="0" smtClean="0">
              <a:latin typeface="Palatino Linotype" pitchFamily="18" charset="0"/>
            </a:endParaRPr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2000" dirty="0" smtClean="0">
                <a:latin typeface="Palatino Linotype" pitchFamily="18" charset="0"/>
              </a:rPr>
              <a:t/>
            </a:r>
            <a:br>
              <a:rPr lang="en-US" sz="2000" dirty="0" smtClean="0">
                <a:latin typeface="Palatino Linotype" pitchFamily="18" charset="0"/>
              </a:rPr>
            </a:br>
            <a:r>
              <a:rPr lang="en-US" sz="2000" dirty="0" smtClean="0">
                <a:latin typeface="Palatino Linotype" pitchFamily="18" charset="0"/>
              </a:rPr>
              <a:t>1. </a:t>
            </a:r>
            <a:r>
              <a:rPr lang="en-US" sz="2000" dirty="0" err="1" smtClean="0">
                <a:latin typeface="Palatino Linotype" pitchFamily="18" charset="0"/>
              </a:rPr>
              <a:t>Функционална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инактивација</a:t>
            </a:r>
            <a:r>
              <a:rPr lang="en-US" sz="2000" dirty="0" smtClean="0">
                <a:latin typeface="Palatino Linotype" pitchFamily="18" charset="0"/>
              </a:rPr>
              <a:t> (</a:t>
            </a:r>
            <a:r>
              <a:rPr lang="en-US" sz="2000" b="1" dirty="0" err="1" smtClean="0">
                <a:latin typeface="Palatino Linotype" pitchFamily="18" charset="0"/>
              </a:rPr>
              <a:t>анергија</a:t>
            </a:r>
            <a:r>
              <a:rPr lang="en-US" sz="2000" dirty="0" smtClean="0">
                <a:latin typeface="Palatino Linotype" pitchFamily="18" charset="0"/>
              </a:rPr>
              <a:t>)</a:t>
            </a:r>
            <a:br>
              <a:rPr lang="en-US" sz="2000" dirty="0" smtClean="0">
                <a:latin typeface="Palatino Linotype" pitchFamily="18" charset="0"/>
              </a:rPr>
            </a:br>
            <a:r>
              <a:rPr lang="en-US" sz="2000" dirty="0" smtClean="0">
                <a:latin typeface="Palatino Linotype" pitchFamily="18" charset="0"/>
              </a:rPr>
              <a:t>2. </a:t>
            </a:r>
            <a:r>
              <a:rPr lang="en-US" sz="2000" dirty="0" err="1" smtClean="0">
                <a:latin typeface="Palatino Linotype" pitchFamily="18" charset="0"/>
              </a:rPr>
              <a:t>Смрт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аутореактивних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лимфоцита</a:t>
            </a:r>
            <a:r>
              <a:rPr lang="sr-Cyrl-RS" sz="2000" dirty="0" smtClean="0">
                <a:latin typeface="Palatino Linotype" pitchFamily="18" charset="0"/>
              </a:rPr>
              <a:t> (</a:t>
            </a:r>
            <a:r>
              <a:rPr lang="sr-Cyrl-RS" sz="2000" b="1" dirty="0" smtClean="0">
                <a:latin typeface="Palatino Linotype" pitchFamily="18" charset="0"/>
              </a:rPr>
              <a:t>делеција</a:t>
            </a:r>
            <a:r>
              <a:rPr lang="sr-Cyrl-RS" sz="2000" dirty="0" smtClean="0">
                <a:latin typeface="Palatino Linotype" pitchFamily="18" charset="0"/>
              </a:rPr>
              <a:t>)</a:t>
            </a:r>
            <a:r>
              <a:rPr lang="en-US" sz="2000" dirty="0" smtClean="0">
                <a:latin typeface="Palatino Linotype" pitchFamily="18" charset="0"/>
              </a:rPr>
              <a:t/>
            </a:r>
            <a:br>
              <a:rPr lang="en-US" sz="2000" dirty="0" smtClean="0">
                <a:latin typeface="Palatino Linotype" pitchFamily="18" charset="0"/>
              </a:rPr>
            </a:br>
            <a:r>
              <a:rPr lang="en-US" sz="2000" dirty="0" smtClean="0">
                <a:latin typeface="Palatino Linotype" pitchFamily="18" charset="0"/>
              </a:rPr>
              <a:t>3. </a:t>
            </a:r>
            <a:r>
              <a:rPr lang="en-US" sz="2000" dirty="0" err="1" smtClean="0">
                <a:latin typeface="Palatino Linotype" pitchFamily="18" charset="0"/>
              </a:rPr>
              <a:t>Активна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супресија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аутореактивних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лимфоцита</a:t>
            </a:r>
            <a:r>
              <a:rPr lang="sr-Cyrl-RS" sz="2000" dirty="0" smtClean="0">
                <a:latin typeface="Palatino Linotype" pitchFamily="18" charset="0"/>
              </a:rPr>
              <a:t> (</a:t>
            </a:r>
            <a:r>
              <a:rPr lang="sr-Cyrl-RS" sz="2000" b="1" dirty="0" smtClean="0">
                <a:latin typeface="Palatino Linotype" pitchFamily="18" charset="0"/>
              </a:rPr>
              <a:t>супреција</a:t>
            </a:r>
            <a:r>
              <a:rPr lang="sr-Cyrl-RS" sz="2000" dirty="0" smtClean="0">
                <a:latin typeface="Palatino Linotype" pitchFamily="18" charset="0"/>
              </a:rPr>
              <a:t>)</a:t>
            </a:r>
            <a:endParaRPr lang="en-US" sz="2000" dirty="0" smtClean="0">
              <a:latin typeface="Palatino Linotype" pitchFamily="18" charset="0"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sr-Cyrl-CS" sz="2400" dirty="0">
              <a:solidFill>
                <a:srgbClr val="0000CC"/>
              </a:solidFill>
              <a:latin typeface="Palatino Linotype" pitchFamily="18" charset="0"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sr-Cyrl-CS" sz="2400" dirty="0">
                <a:latin typeface="Palatino Linotype" pitchFamily="18" charset="0"/>
              </a:rPr>
              <a:t> </a:t>
            </a:r>
            <a:endParaRPr lang="en-US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44624"/>
            <a:ext cx="7366000" cy="765175"/>
          </a:xfrm>
        </p:spPr>
        <p:txBody>
          <a:bodyPr/>
          <a:lstStyle/>
          <a:p>
            <a:r>
              <a:rPr lang="sr-Cyrl-CS" sz="2400" b="1" dirty="0">
                <a:latin typeface="Palatino Linotype" pitchFamily="18" charset="0"/>
              </a:rPr>
              <a:t>Периферна толеранција Т лимфоцита</a:t>
            </a:r>
            <a:endParaRPr lang="en-US" sz="2400" b="1" dirty="0">
              <a:latin typeface="Palatino Linotype" pitchFamily="18" charset="0"/>
            </a:endParaRPr>
          </a:p>
        </p:txBody>
      </p:sp>
      <p:pic>
        <p:nvPicPr>
          <p:cNvPr id="4" name="Picture 2" descr="D:\KNJIGE\New folder\fig 6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08" y="908720"/>
            <a:ext cx="8575056" cy="566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260648"/>
            <a:ext cx="7180262" cy="1462087"/>
          </a:xfrm>
        </p:spPr>
        <p:txBody>
          <a:bodyPr/>
          <a:lstStyle/>
          <a:p>
            <a:r>
              <a:rPr lang="sr-Cyrl-CS" sz="2800" b="1" dirty="0" smtClean="0">
                <a:latin typeface="Palatino Linotype" pitchFamily="18" charset="0"/>
              </a:rPr>
              <a:t>Анергија (</a:t>
            </a:r>
            <a:r>
              <a:rPr lang="sr-Cyrl-CS" sz="2800" dirty="0" smtClean="0">
                <a:latin typeface="Palatino Linotype" pitchFamily="18" charset="0"/>
              </a:rPr>
              <a:t>функционална инактивација Т лимфоцита</a:t>
            </a:r>
            <a:r>
              <a:rPr lang="sr-Cyrl-CS" sz="2800" b="1" dirty="0" smtClean="0">
                <a:latin typeface="Palatino Linotype" pitchFamily="18" charset="0"/>
              </a:rPr>
              <a:t>)</a:t>
            </a:r>
            <a:endParaRPr lang="en-US" sz="2800" b="1" dirty="0">
              <a:latin typeface="Palatino Linotype" pitchFamily="18" charset="0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49500"/>
            <a:ext cx="8893175" cy="39592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dirty="0" smtClean="0">
                <a:latin typeface="Palatino Linotype" pitchFamily="18" charset="0"/>
              </a:rPr>
              <a:t>	</a:t>
            </a:r>
            <a:r>
              <a:rPr lang="en-US" sz="2000" dirty="0" err="1" smtClean="0">
                <a:latin typeface="Palatino Linotype" pitchFamily="18" charset="0"/>
              </a:rPr>
              <a:t>Излагање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зрелих</a:t>
            </a:r>
            <a:r>
              <a:rPr lang="en-US" sz="2000" dirty="0" smtClean="0">
                <a:latin typeface="Palatino Linotype" pitchFamily="18" charset="0"/>
              </a:rPr>
              <a:t> CD</a:t>
            </a:r>
            <a:r>
              <a:rPr lang="ru-RU" sz="2000" dirty="0" smtClean="0">
                <a:latin typeface="Palatino Linotype" pitchFamily="18" charset="0"/>
              </a:rPr>
              <a:t>4</a:t>
            </a:r>
            <a:r>
              <a:rPr lang="ru-RU" sz="2000" baseline="30000" dirty="0" smtClean="0">
                <a:latin typeface="Palatino Linotype" pitchFamily="18" charset="0"/>
              </a:rPr>
              <a:t>+</a:t>
            </a:r>
            <a:r>
              <a:rPr lang="en-US" sz="2000" dirty="0" smtClean="0">
                <a:latin typeface="Palatino Linotype" pitchFamily="18" charset="0"/>
              </a:rPr>
              <a:t> Т </a:t>
            </a:r>
            <a:r>
              <a:rPr lang="en-US" sz="2000" dirty="0" err="1" smtClean="0">
                <a:latin typeface="Palatino Linotype" pitchFamily="18" charset="0"/>
              </a:rPr>
              <a:t>лимфоцита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неком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антигену</a:t>
            </a:r>
            <a:r>
              <a:rPr lang="en-US" sz="2000" dirty="0" smtClean="0">
                <a:latin typeface="Palatino Linotype" pitchFamily="18" charset="0"/>
              </a:rPr>
              <a:t> у </a:t>
            </a:r>
            <a:r>
              <a:rPr lang="en-US" sz="2000" dirty="0" err="1" smtClean="0">
                <a:latin typeface="Palatino Linotype" pitchFamily="18" charset="0"/>
              </a:rPr>
              <a:t>одсуству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костимулације</a:t>
            </a:r>
            <a:r>
              <a:rPr lang="sr-Cyrl-RS" sz="2000" dirty="0" smtClean="0">
                <a:latin typeface="Palatino Linotype" pitchFamily="18" charset="0"/>
              </a:rPr>
              <a:t> (други сигнал)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или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урођене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имуности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може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узроковати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неспособност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ових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ћелија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да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одговоре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на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тај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антиген</a:t>
            </a:r>
            <a:r>
              <a:rPr lang="en-US" sz="2000" dirty="0" smtClean="0">
                <a:latin typeface="Palatino Linotype" pitchFamily="18" charset="0"/>
              </a:rPr>
              <a:t>. </a:t>
            </a:r>
            <a:endParaRPr lang="sr-Cyrl-CS" sz="2000" dirty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b="1" dirty="0" smtClean="0">
                <a:latin typeface="Palatino Linotype" pitchFamily="18" charset="0"/>
              </a:rPr>
              <a:t>Анергија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1800" dirty="0" smtClean="0">
                <a:latin typeface="Palatino Linotype" pitchFamily="18" charset="0"/>
              </a:rPr>
              <a:t>Нормалан одговор Т лимфоцита започиње препознавањем пептидног антигена приказаног у склопу </a:t>
            </a:r>
            <a:r>
              <a:rPr lang="en-US" sz="1800" dirty="0" smtClean="0">
                <a:latin typeface="Palatino Linotype" pitchFamily="18" charset="0"/>
              </a:rPr>
              <a:t>MHC</a:t>
            </a:r>
            <a:r>
              <a:rPr lang="sr-Cyrl-RS" sz="1800" dirty="0" smtClean="0">
                <a:latin typeface="Palatino Linotype" pitchFamily="18" charset="0"/>
              </a:rPr>
              <a:t> молекула на антиген презентујућим ћелијама (први сигнал)  као </a:t>
            </a:r>
            <a:r>
              <a:rPr lang="sr-Cyrl-RS" sz="1800" dirty="0" smtClean="0">
                <a:latin typeface="Palatino Linotype" pitchFamily="18" charset="0"/>
              </a:rPr>
              <a:t>и везивањем </a:t>
            </a:r>
            <a:r>
              <a:rPr lang="sr-Cyrl-RS" sz="1800" dirty="0" smtClean="0">
                <a:latin typeface="Palatino Linotype" pitchFamily="18" charset="0"/>
              </a:rPr>
              <a:t>активационог рецептора на Т лимфоцитима ( </a:t>
            </a:r>
            <a:r>
              <a:rPr lang="en-US" sz="1800" dirty="0" smtClean="0">
                <a:latin typeface="Palatino Linotype" pitchFamily="18" charset="0"/>
              </a:rPr>
              <a:t>CD</a:t>
            </a:r>
            <a:r>
              <a:rPr lang="sr-Cyrl-RS" sz="1800" dirty="0" smtClean="0">
                <a:latin typeface="Palatino Linotype" pitchFamily="18" charset="0"/>
              </a:rPr>
              <a:t>28</a:t>
            </a:r>
            <a:r>
              <a:rPr lang="en-US" sz="1800" dirty="0" smtClean="0">
                <a:latin typeface="Palatino Linotype" pitchFamily="18" charset="0"/>
              </a:rPr>
              <a:t>)</a:t>
            </a:r>
            <a:r>
              <a:rPr lang="sr-Cyrl-RS" sz="1800" dirty="0" smtClean="0">
                <a:latin typeface="Palatino Linotype" pitchFamily="18" charset="0"/>
              </a:rPr>
              <a:t> за костимулаторе ( </a:t>
            </a:r>
            <a:r>
              <a:rPr lang="en-US" sz="1800" dirty="0" smtClean="0">
                <a:latin typeface="Palatino Linotype" pitchFamily="18" charset="0"/>
              </a:rPr>
              <a:t>B7)</a:t>
            </a:r>
            <a:r>
              <a:rPr lang="sr-Cyrl-RS" sz="1800" dirty="0" smtClean="0">
                <a:latin typeface="Palatino Linotype" pitchFamily="18" charset="0"/>
              </a:rPr>
              <a:t> експримиране на антиген презентујућим ћелијама (други сигнал).</a:t>
            </a:r>
          </a:p>
          <a:p>
            <a:r>
              <a:rPr lang="sr-Cyrl-RS" sz="1800" dirty="0" smtClean="0">
                <a:latin typeface="Palatino Linotype" pitchFamily="18" charset="0"/>
              </a:rPr>
              <a:t>Ако је Т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sr-Cyrl-RS" sz="1800" dirty="0" smtClean="0">
                <a:latin typeface="Palatino Linotype" pitchFamily="18" charset="0"/>
              </a:rPr>
              <a:t>лимфоцит препозна</a:t>
            </a:r>
            <a:r>
              <a:rPr lang="en-US" sz="1800" dirty="0" smtClean="0">
                <a:latin typeface="Palatino Linotype" pitchFamily="18" charset="0"/>
              </a:rPr>
              <a:t>o</a:t>
            </a:r>
            <a:r>
              <a:rPr lang="sr-Cyrl-RS" sz="1800" dirty="0" smtClean="0">
                <a:latin typeface="Palatino Linotype" pitchFamily="18" charset="0"/>
              </a:rPr>
              <a:t> само антиген без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sr-Cyrl-RS" sz="1800" dirty="0" smtClean="0">
                <a:latin typeface="Palatino Linotype" pitchFamily="18" charset="0"/>
              </a:rPr>
              <a:t>костимулациј</a:t>
            </a:r>
            <a:r>
              <a:rPr lang="en-US" sz="1800" dirty="0" smtClean="0">
                <a:latin typeface="Palatino Linotype" pitchFamily="18" charset="0"/>
              </a:rPr>
              <a:t>e</a:t>
            </a:r>
            <a:r>
              <a:rPr lang="sr-Cyrl-RS" sz="1800" dirty="0" smtClean="0">
                <a:latin typeface="Palatino Linotype" pitchFamily="18" charset="0"/>
              </a:rPr>
              <a:t>, он постаје анергичан било блокадом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en-US" sz="1800" dirty="0" smtClean="0">
                <a:latin typeface="Palatino Linotype" pitchFamily="18" charset="0"/>
              </a:rPr>
              <a:t>TCR</a:t>
            </a:r>
            <a:r>
              <a:rPr lang="sr-Cyrl-RS" sz="1800" dirty="0" smtClean="0">
                <a:latin typeface="Palatino Linotype" pitchFamily="18" charset="0"/>
              </a:rPr>
              <a:t> (Т ћелијски рецептор)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sr-Cyrl-RS" sz="1800" dirty="0" smtClean="0">
                <a:latin typeface="Palatino Linotype" pitchFamily="18" charset="0"/>
              </a:rPr>
              <a:t>сигнала  било ангажовањем инхибитора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sr-Cyrl-RS" sz="1800" dirty="0" smtClean="0">
                <a:latin typeface="Palatino Linotype" pitchFamily="18" charset="0"/>
              </a:rPr>
              <a:t>рецептора (као што су </a:t>
            </a:r>
            <a:r>
              <a:rPr lang="en-US" sz="1800" dirty="0" smtClean="0">
                <a:latin typeface="Palatino Linotype" pitchFamily="18" charset="0"/>
              </a:rPr>
              <a:t>CTLA</a:t>
            </a:r>
            <a:r>
              <a:rPr lang="sr-Cyrl-RS" sz="1800" dirty="0" smtClean="0">
                <a:latin typeface="Palatino Linotype" pitchFamily="18" charset="0"/>
              </a:rPr>
              <a:t>-4 и </a:t>
            </a:r>
            <a:r>
              <a:rPr lang="en-US" sz="1800" dirty="0" smtClean="0">
                <a:latin typeface="Palatino Linotype" pitchFamily="18" charset="0"/>
              </a:rPr>
              <a:t>PD</a:t>
            </a:r>
            <a:r>
              <a:rPr lang="sr-Cyrl-RS" sz="1800" dirty="0" smtClean="0">
                <a:latin typeface="Palatino Linotype" pitchFamily="18" charset="0"/>
              </a:rPr>
              <a:t>-1).</a:t>
            </a:r>
          </a:p>
          <a:p>
            <a:r>
              <a:rPr lang="sr-Cyrl-RS" sz="1800" dirty="0" smtClean="0">
                <a:latin typeface="Palatino Linotype" pitchFamily="18" charset="0"/>
              </a:rPr>
              <a:t>Сигнални блок је резултат или регрутовања фосфатаза у </a:t>
            </a:r>
            <a:r>
              <a:rPr lang="en-US" sz="1800" dirty="0" smtClean="0">
                <a:latin typeface="Palatino Linotype" pitchFamily="18" charset="0"/>
              </a:rPr>
              <a:t>TCR</a:t>
            </a:r>
            <a:r>
              <a:rPr lang="sr-Cyrl-RS" sz="1800" dirty="0" smtClean="0">
                <a:latin typeface="Palatino Linotype" pitchFamily="18" charset="0"/>
              </a:rPr>
              <a:t> комплекс или активирање убиквитин лигазе која разграђује протеине неопходне за сигнализацију.</a:t>
            </a:r>
          </a:p>
          <a:p>
            <a:r>
              <a:rPr lang="sr-Cyrl-RS" sz="1800" dirty="0" smtClean="0">
                <a:latin typeface="Palatino Linotype" pitchFamily="18" charset="0"/>
              </a:rPr>
              <a:t>Такав Т лимфоцит је одржив, </a:t>
            </a:r>
            <a:r>
              <a:rPr lang="sr-Cyrl-RS" sz="1800" dirty="0" smtClean="0">
                <a:latin typeface="Palatino Linotype" pitchFamily="18" charset="0"/>
              </a:rPr>
              <a:t>али није </a:t>
            </a:r>
            <a:r>
              <a:rPr lang="sr-Cyrl-RS" sz="1800" dirty="0" smtClean="0">
                <a:latin typeface="Palatino Linotype" pitchFamily="18" charset="0"/>
              </a:rPr>
              <a:t>у стању да одговори на антиген.</a:t>
            </a:r>
            <a:endParaRPr lang="en-US" sz="18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620713"/>
          </a:xfrm>
        </p:spPr>
        <p:txBody>
          <a:bodyPr/>
          <a:lstStyle/>
          <a:p>
            <a:r>
              <a:rPr lang="sr-Cyrl-CS" sz="2800" b="1" dirty="0">
                <a:latin typeface="Palatino Linotype" pitchFamily="18" charset="0"/>
              </a:rPr>
              <a:t>Анергија</a:t>
            </a:r>
            <a:endParaRPr lang="en-US" sz="2800" b="1" dirty="0">
              <a:latin typeface="Palatino Linotype" pitchFamily="18" charset="0"/>
            </a:endParaRP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909638"/>
            <a:ext cx="4572000" cy="583247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85000"/>
              </a:lnSpc>
              <a:buFont typeface="Wingdings" pitchFamily="2" charset="2"/>
              <a:buNone/>
            </a:pPr>
            <a:r>
              <a:rPr lang="en-US" sz="1900" dirty="0" err="1" smtClean="0">
                <a:latin typeface="Palatino Linotype" pitchFamily="18" charset="0"/>
              </a:rPr>
              <a:t>Ткивне</a:t>
            </a:r>
            <a:r>
              <a:rPr lang="en-US" sz="1900" dirty="0" smtClean="0">
                <a:latin typeface="Palatino Linotype" pitchFamily="18" charset="0"/>
              </a:rPr>
              <a:t> (</a:t>
            </a:r>
            <a:r>
              <a:rPr lang="en-US" sz="1900" dirty="0" err="1" smtClean="0">
                <a:latin typeface="Palatino Linotype" pitchFamily="18" charset="0"/>
              </a:rPr>
              <a:t>резидентне</a:t>
            </a:r>
            <a:r>
              <a:rPr lang="en-US" sz="1900" dirty="0" smtClean="0">
                <a:latin typeface="Palatino Linotype" pitchFamily="18" charset="0"/>
              </a:rPr>
              <a:t>) </a:t>
            </a:r>
            <a:r>
              <a:rPr lang="en-US" sz="1900" dirty="0" err="1" smtClean="0">
                <a:latin typeface="Palatino Linotype" pitchFamily="18" charset="0"/>
              </a:rPr>
              <a:t>дендритске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ћелије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су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нормално</a:t>
            </a:r>
            <a:r>
              <a:rPr lang="en-US" sz="1900" dirty="0" smtClean="0">
                <a:latin typeface="Palatino Linotype" pitchFamily="18" charset="0"/>
              </a:rPr>
              <a:t> у </a:t>
            </a:r>
            <a:r>
              <a:rPr lang="en-US" sz="1900" dirty="0" err="1" smtClean="0">
                <a:latin typeface="Palatino Linotype" pitchFamily="18" charset="0"/>
              </a:rPr>
              <a:t>стању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мировања</a:t>
            </a:r>
            <a:r>
              <a:rPr lang="en-US" sz="1900" dirty="0" smtClean="0">
                <a:latin typeface="Palatino Linotype" pitchFamily="18" charset="0"/>
              </a:rPr>
              <a:t> (</a:t>
            </a:r>
            <a:r>
              <a:rPr lang="en-US" sz="1900" dirty="0" err="1" smtClean="0">
                <a:latin typeface="Palatino Linotype" pitchFamily="18" charset="0"/>
              </a:rPr>
              <a:t>незреле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дендритске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ћелије</a:t>
            </a:r>
            <a:r>
              <a:rPr lang="en-US" sz="1900" dirty="0" smtClean="0">
                <a:latin typeface="Palatino Linotype" pitchFamily="18" charset="0"/>
              </a:rPr>
              <a:t>) и </a:t>
            </a:r>
            <a:r>
              <a:rPr lang="en-US" sz="1900" dirty="0" err="1" smtClean="0">
                <a:latin typeface="Palatino Linotype" pitchFamily="18" charset="0"/>
              </a:rPr>
              <a:t>експримирају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мало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или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експримирају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костимулаторе</a:t>
            </a:r>
            <a:r>
              <a:rPr lang="en-US" sz="1900" dirty="0" smtClean="0">
                <a:latin typeface="Palatino Linotype" pitchFamily="18" charset="0"/>
              </a:rPr>
              <a:t>. </a:t>
            </a:r>
            <a:r>
              <a:rPr lang="en-US" sz="1900" dirty="0" err="1" smtClean="0">
                <a:latin typeface="Palatino Linotype" pitchFamily="18" charset="0"/>
              </a:rPr>
              <a:t>Такве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антиген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презентујуће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ћелије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константно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презентују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сопствене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антигене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без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активирајућих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сигнала</a:t>
            </a:r>
            <a:r>
              <a:rPr lang="en-US" sz="1900" dirty="0" smtClean="0">
                <a:latin typeface="Palatino Linotype" pitchFamily="18" charset="0"/>
              </a:rPr>
              <a:t>, а Т </a:t>
            </a:r>
            <a:r>
              <a:rPr lang="en-US" sz="1900" dirty="0" err="1" smtClean="0">
                <a:latin typeface="Palatino Linotype" pitchFamily="18" charset="0"/>
              </a:rPr>
              <a:t>лимфоцити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који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препознају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ове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антигене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постају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анергични</a:t>
            </a:r>
            <a:r>
              <a:rPr lang="en-US" sz="1900" dirty="0" smtClean="0">
                <a:latin typeface="Palatino Linotype" pitchFamily="18" charset="0"/>
              </a:rPr>
              <a:t>.</a:t>
            </a:r>
            <a:endParaRPr lang="sr-Cyrl-CS" sz="1900" dirty="0">
              <a:latin typeface="Palatino Linotype" pitchFamily="18" charset="0"/>
            </a:endParaRPr>
          </a:p>
          <a:p>
            <a:pPr marL="0" indent="0">
              <a:lnSpc>
                <a:spcPct val="85000"/>
              </a:lnSpc>
              <a:buFont typeface="Wingdings" pitchFamily="2" charset="2"/>
              <a:buNone/>
            </a:pPr>
            <a:r>
              <a:rPr lang="sr-Cyrl-CS" sz="1900" dirty="0" smtClean="0">
                <a:latin typeface="Palatino Linotype" pitchFamily="18" charset="0"/>
              </a:rPr>
              <a:t>Пролонгирани </a:t>
            </a:r>
            <a:r>
              <a:rPr lang="sr-Cyrl-CS" sz="1900" dirty="0">
                <a:latin typeface="Palatino Linotype" pitchFamily="18" charset="0"/>
              </a:rPr>
              <a:t>сигнал 1 без костимулације (сигнал 2) уводи ћелију у </a:t>
            </a:r>
            <a:r>
              <a:rPr lang="sr-Cyrl-CS" sz="1900" dirty="0" smtClean="0">
                <a:latin typeface="Palatino Linotype" pitchFamily="18" charset="0"/>
              </a:rPr>
              <a:t>анергију.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sr-Cyrl-RS" sz="1900" dirty="0" err="1" smtClean="0">
                <a:latin typeface="Palatino Linotype" pitchFamily="18" charset="0"/>
              </a:rPr>
              <a:t>Н</a:t>
            </a:r>
            <a:r>
              <a:rPr lang="en-US" sz="1900" dirty="0" err="1" smtClean="0">
                <a:latin typeface="Palatino Linotype" pitchFamily="18" charset="0"/>
              </a:rPr>
              <a:t>еколико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биохемијских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путева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sr-Cyrl-RS" sz="1900" dirty="0" smtClean="0">
                <a:latin typeface="Palatino Linotype" pitchFamily="18" charset="0"/>
              </a:rPr>
              <a:t>су значајни за одржавање овог стања:</a:t>
            </a:r>
            <a:endParaRPr lang="sr-Cyrl-CS" sz="1900" dirty="0">
              <a:latin typeface="Palatino Linotype" pitchFamily="18" charset="0"/>
            </a:endParaRPr>
          </a:p>
          <a:p>
            <a:pPr marL="457200" indent="-457200">
              <a:lnSpc>
                <a:spcPct val="85000"/>
              </a:lnSpc>
            </a:pPr>
            <a:r>
              <a:rPr lang="en-US" sz="1900" dirty="0" err="1" smtClean="0">
                <a:latin typeface="Palatino Linotype" pitchFamily="18" charset="0"/>
              </a:rPr>
              <a:t>блок</a:t>
            </a:r>
            <a:r>
              <a:rPr lang="en-US" sz="1900" dirty="0" smtClean="0">
                <a:latin typeface="Palatino Linotype" pitchFamily="18" charset="0"/>
              </a:rPr>
              <a:t> у </a:t>
            </a:r>
            <a:r>
              <a:rPr lang="en-US" sz="1900" dirty="0" err="1" smtClean="0">
                <a:latin typeface="Palatino Linotype" pitchFamily="18" charset="0"/>
              </a:rPr>
              <a:t>преносу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TCRсигнала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endParaRPr lang="sr-Cyrl-RS" sz="1900" dirty="0" smtClean="0">
              <a:latin typeface="Palatino Linotype" pitchFamily="18" charset="0"/>
            </a:endParaRPr>
          </a:p>
          <a:p>
            <a:pPr marL="457200" indent="-457200">
              <a:lnSpc>
                <a:spcPct val="85000"/>
              </a:lnSpc>
            </a:pPr>
            <a:r>
              <a:rPr lang="sr-Cyrl-CS" sz="1900" dirty="0" smtClean="0">
                <a:latin typeface="Palatino Linotype" pitchFamily="18" charset="0"/>
              </a:rPr>
              <a:t>активација </a:t>
            </a:r>
            <a:r>
              <a:rPr lang="sr-Cyrl-CS" sz="1900" dirty="0" smtClean="0">
                <a:latin typeface="Palatino Linotype" pitchFamily="18" charset="0"/>
              </a:rPr>
              <a:t>убиквитин лигаза-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sr-Cyrl-RS" sz="1900" dirty="0" smtClean="0">
                <a:latin typeface="Palatino Linotype" pitchFamily="18" charset="0"/>
              </a:rPr>
              <a:t>п</a:t>
            </a:r>
            <a:r>
              <a:rPr lang="en-US" sz="1900" dirty="0" err="1" smtClean="0">
                <a:latin typeface="Palatino Linotype" pitchFamily="18" charset="0"/>
              </a:rPr>
              <a:t>репознавање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сопственог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антигена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може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активирати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ћелијску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убиквитин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лигазу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која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обележава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протеине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повезане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са</a:t>
            </a:r>
            <a:r>
              <a:rPr lang="en-US" sz="1900" dirty="0" smtClean="0">
                <a:latin typeface="Palatino Linotype" pitchFamily="18" charset="0"/>
              </a:rPr>
              <a:t> TCR-</a:t>
            </a:r>
            <a:r>
              <a:rPr lang="en-US" sz="1900" dirty="0" err="1" smtClean="0">
                <a:latin typeface="Palatino Linotype" pitchFamily="18" charset="0"/>
              </a:rPr>
              <a:t>ом</a:t>
            </a:r>
            <a:r>
              <a:rPr lang="en-US" sz="1900" dirty="0" smtClean="0">
                <a:latin typeface="Palatino Linotype" pitchFamily="18" charset="0"/>
              </a:rPr>
              <a:t> и </a:t>
            </a:r>
            <a:r>
              <a:rPr lang="en-US" sz="1900" dirty="0" err="1" smtClean="0">
                <a:latin typeface="Palatino Linotype" pitchFamily="18" charset="0"/>
              </a:rPr>
              <a:t>припрема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их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за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протеолитичко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разлагање</a:t>
            </a:r>
            <a:r>
              <a:rPr lang="en-US" sz="1900" dirty="0" smtClean="0">
                <a:latin typeface="Palatino Linotype" pitchFamily="18" charset="0"/>
              </a:rPr>
              <a:t> у </a:t>
            </a:r>
            <a:r>
              <a:rPr lang="en-US" sz="1900" dirty="0" err="1" smtClean="0">
                <a:latin typeface="Palatino Linotype" pitchFamily="18" charset="0"/>
              </a:rPr>
              <a:t>протеазомима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или</a:t>
            </a:r>
            <a:r>
              <a:rPr lang="en-US" sz="1900" dirty="0" smtClean="0">
                <a:latin typeface="Palatino Linotype" pitchFamily="18" charset="0"/>
              </a:rPr>
              <a:t> </a:t>
            </a:r>
            <a:r>
              <a:rPr lang="en-US" sz="1900" dirty="0" err="1" smtClean="0">
                <a:latin typeface="Palatino Linotype" pitchFamily="18" charset="0"/>
              </a:rPr>
              <a:t>лизозомима</a:t>
            </a:r>
            <a:r>
              <a:rPr lang="en-US" sz="1900" dirty="0" smtClean="0">
                <a:latin typeface="Palatino Linotype" pitchFamily="18" charset="0"/>
              </a:rPr>
              <a:t>. </a:t>
            </a:r>
            <a:endParaRPr lang="sr-Cyrl-CS" sz="1900" dirty="0" smtClean="0">
              <a:latin typeface="Palatino Linotype" pitchFamily="18" charset="0"/>
            </a:endParaRPr>
          </a:p>
          <a:p>
            <a:pPr marL="457200" indent="-457200">
              <a:lnSpc>
                <a:spcPct val="85000"/>
              </a:lnSpc>
            </a:pPr>
            <a:r>
              <a:rPr lang="sr-Cyrl-CS" sz="1900" dirty="0" smtClean="0">
                <a:latin typeface="Palatino Linotype" pitchFamily="18" charset="0"/>
              </a:rPr>
              <a:t>ангажовање </a:t>
            </a:r>
            <a:r>
              <a:rPr lang="sr-Cyrl-CS" sz="1900" dirty="0">
                <a:latin typeface="Palatino Linotype" pitchFamily="18" charset="0"/>
              </a:rPr>
              <a:t>инхибиторних рецептора </a:t>
            </a:r>
            <a:r>
              <a:rPr lang="en-US" sz="1900" dirty="0">
                <a:latin typeface="Palatino Linotype" pitchFamily="18" charset="0"/>
              </a:rPr>
              <a:t>CTLA4</a:t>
            </a:r>
            <a:r>
              <a:rPr lang="sr-Cyrl-CS" sz="1900" dirty="0">
                <a:latin typeface="Palatino Linotype" pitchFamily="18" charset="0"/>
              </a:rPr>
              <a:t> или </a:t>
            </a:r>
            <a:r>
              <a:rPr lang="en-US" sz="1900" dirty="0">
                <a:latin typeface="Palatino Linotype" pitchFamily="18" charset="0"/>
              </a:rPr>
              <a:t>PD-1 </a:t>
            </a:r>
            <a:r>
              <a:rPr lang="sr-Cyrl-CS" sz="1900" dirty="0">
                <a:latin typeface="Palatino Linotype" pitchFamily="18" charset="0"/>
              </a:rPr>
              <a:t>на Т </a:t>
            </a:r>
            <a:r>
              <a:rPr lang="sr-Cyrl-CS" sz="1900" dirty="0" smtClean="0">
                <a:latin typeface="Palatino Linotype" pitchFamily="18" charset="0"/>
              </a:rPr>
              <a:t>лимфоцитима</a:t>
            </a:r>
            <a:endParaRPr lang="sr-Cyrl-CS" sz="1900" dirty="0">
              <a:latin typeface="Palatino Linotype" pitchFamily="18" charset="0"/>
            </a:endParaRPr>
          </a:p>
          <a:p>
            <a:pPr marL="0" indent="0">
              <a:lnSpc>
                <a:spcPct val="85000"/>
              </a:lnSpc>
              <a:buClr>
                <a:srgbClr val="FF9900"/>
              </a:buClr>
              <a:buFont typeface="Wingdings" pitchFamily="2" charset="2"/>
              <a:buNone/>
            </a:pPr>
            <a:endParaRPr lang="sr-Cyrl-RS" sz="2000" dirty="0" smtClean="0">
              <a:solidFill>
                <a:srgbClr val="0000CC"/>
              </a:solidFill>
              <a:latin typeface="Palatino Linotype" pitchFamily="18" charset="0"/>
            </a:endParaRPr>
          </a:p>
        </p:txBody>
      </p:sp>
      <p:pic>
        <p:nvPicPr>
          <p:cNvPr id="5" name="Picture 2" descr="D:\KNJIGE\New folder\fig 5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30103"/>
          <a:stretch>
            <a:fillRect/>
          </a:stretch>
        </p:blipFill>
        <p:spPr bwMode="auto">
          <a:xfrm>
            <a:off x="179512" y="1052736"/>
            <a:ext cx="4154488" cy="4955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700" b="1" dirty="0" smtClean="0">
                <a:latin typeface="Palatino Linotype" pitchFamily="18" charset="0"/>
              </a:rPr>
              <a:t>Анергија- механизам деловања инхибиторних рецептора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300" dirty="0" smtClean="0">
                <a:latin typeface="Palatino Linotype" pitchFamily="18" charset="0"/>
              </a:rPr>
              <a:t>CTLA-4 </a:t>
            </a:r>
            <a:r>
              <a:rPr lang="en-US" sz="2300" dirty="0" err="1" smtClean="0">
                <a:latin typeface="Palatino Linotype" pitchFamily="18" charset="0"/>
              </a:rPr>
              <a:t>има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већи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афинитет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од</a:t>
            </a:r>
            <a:r>
              <a:rPr lang="en-US" sz="2300" dirty="0" smtClean="0">
                <a:latin typeface="Palatino Linotype" pitchFamily="18" charset="0"/>
              </a:rPr>
              <a:t> CD28 </a:t>
            </a:r>
            <a:r>
              <a:rPr lang="en-US" sz="2300" dirty="0" err="1" smtClean="0">
                <a:latin typeface="Palatino Linotype" pitchFamily="18" charset="0"/>
              </a:rPr>
              <a:t>за</a:t>
            </a:r>
            <a:r>
              <a:rPr lang="en-US" sz="2300" dirty="0" smtClean="0">
                <a:latin typeface="Palatino Linotype" pitchFamily="18" charset="0"/>
              </a:rPr>
              <a:t> B7 </a:t>
            </a:r>
            <a:r>
              <a:rPr lang="en-US" sz="2300" dirty="0" err="1" smtClean="0">
                <a:latin typeface="Palatino Linotype" pitchFamily="18" charset="0"/>
              </a:rPr>
              <a:t>молекуле</a:t>
            </a:r>
            <a:endParaRPr lang="sr-Cyrl-RS" sz="2300" dirty="0" smtClean="0">
              <a:latin typeface="Palatino Linotype" pitchFamily="18" charset="0"/>
            </a:endParaRPr>
          </a:p>
          <a:p>
            <a:pPr>
              <a:buNone/>
            </a:pPr>
            <a:endParaRPr lang="en-US" sz="2300" dirty="0" smtClean="0">
              <a:latin typeface="Palatino Linotype" pitchFamily="18" charset="0"/>
            </a:endParaRPr>
          </a:p>
          <a:p>
            <a:r>
              <a:rPr lang="en-US" sz="2300" dirty="0" smtClean="0">
                <a:latin typeface="Palatino Linotype" pitchFamily="18" charset="0"/>
              </a:rPr>
              <a:t>PD-1 </a:t>
            </a:r>
            <a:r>
              <a:rPr lang="en-US" sz="2300" dirty="0" err="1" smtClean="0">
                <a:latin typeface="Palatino Linotype" pitchFamily="18" charset="0"/>
              </a:rPr>
              <a:t>препознаје</a:t>
            </a:r>
            <a:r>
              <a:rPr lang="en-US" sz="2300" dirty="0" smtClean="0">
                <a:latin typeface="Palatino Linotype" pitchFamily="18" charset="0"/>
              </a:rPr>
              <a:t> PD-L1 (</a:t>
            </a:r>
            <a:r>
              <a:rPr lang="sr-Cyrl-RS" sz="2300" dirty="0" smtClean="0">
                <a:latin typeface="Palatino Linotype" pitchFamily="18" charset="0"/>
              </a:rPr>
              <a:t>исказан на антиген презентујућим ћелијама </a:t>
            </a:r>
            <a:r>
              <a:rPr lang="en-US" sz="2300" dirty="0" smtClean="0">
                <a:latin typeface="Palatino Linotype" pitchFamily="18" charset="0"/>
              </a:rPr>
              <a:t>и </a:t>
            </a:r>
            <a:r>
              <a:rPr lang="en-US" sz="2300" dirty="0" err="1" smtClean="0">
                <a:latin typeface="Palatino Linotype" pitchFamily="18" charset="0"/>
              </a:rPr>
              <a:t>многим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другим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ткивним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ћелијама</a:t>
            </a:r>
            <a:r>
              <a:rPr lang="en-US" sz="2300" dirty="0" smtClean="0">
                <a:latin typeface="Palatino Linotype" pitchFamily="18" charset="0"/>
              </a:rPr>
              <a:t>) и PD-L2 (</a:t>
            </a:r>
            <a:r>
              <a:rPr lang="sr-Cyrl-RS" sz="2300" dirty="0" smtClean="0">
                <a:latin typeface="Palatino Linotype" pitchFamily="18" charset="0"/>
              </a:rPr>
              <a:t>исказан на антиген презентујућим ћелијама</a:t>
            </a:r>
            <a:r>
              <a:rPr lang="en-US" sz="2300" dirty="0" smtClean="0">
                <a:latin typeface="Palatino Linotype" pitchFamily="18" charset="0"/>
              </a:rPr>
              <a:t>)</a:t>
            </a:r>
            <a:endParaRPr lang="sr-Cyrl-RS" sz="2300" dirty="0" smtClean="0">
              <a:latin typeface="Palatino Linotype" pitchFamily="18" charset="0"/>
            </a:endParaRPr>
          </a:p>
          <a:p>
            <a:pPr>
              <a:buNone/>
            </a:pPr>
            <a:endParaRPr lang="en-US" sz="2300" dirty="0" smtClean="0">
              <a:latin typeface="Palatino Linotype" pitchFamily="18" charset="0"/>
            </a:endParaRPr>
          </a:p>
          <a:p>
            <a:r>
              <a:rPr lang="en-US" sz="2300" dirty="0" smtClean="0">
                <a:latin typeface="Palatino Linotype" pitchFamily="18" charset="0"/>
              </a:rPr>
              <a:t>CTLA-4 </a:t>
            </a:r>
            <a:r>
              <a:rPr lang="en-US" sz="2300" dirty="0" err="1" smtClean="0">
                <a:latin typeface="Palatino Linotype" pitchFamily="18" charset="0"/>
              </a:rPr>
              <a:t>одговоран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за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контролу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почетка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активације</a:t>
            </a:r>
            <a:r>
              <a:rPr lang="en-US" sz="2300" dirty="0" smtClean="0">
                <a:latin typeface="Palatino Linotype" pitchFamily="18" charset="0"/>
              </a:rPr>
              <a:t> Т </a:t>
            </a:r>
            <a:r>
              <a:rPr lang="en-US" sz="2300" dirty="0" err="1" smtClean="0">
                <a:latin typeface="Palatino Linotype" pitchFamily="18" charset="0"/>
              </a:rPr>
              <a:t>лимфоцита</a:t>
            </a:r>
            <a:r>
              <a:rPr lang="en-US" sz="2300" dirty="0" smtClean="0">
                <a:latin typeface="Palatino Linotype" pitchFamily="18" charset="0"/>
              </a:rPr>
              <a:t> у </a:t>
            </a:r>
            <a:r>
              <a:rPr lang="en-US" sz="2300" dirty="0" err="1" smtClean="0">
                <a:latin typeface="Palatino Linotype" pitchFamily="18" charset="0"/>
              </a:rPr>
              <a:t>лимф</a:t>
            </a:r>
            <a:r>
              <a:rPr lang="sr-Cyrl-RS" sz="2300" dirty="0" smtClean="0">
                <a:latin typeface="Palatino Linotype" pitchFamily="18" charset="0"/>
              </a:rPr>
              <a:t>ним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органима</a:t>
            </a:r>
            <a:r>
              <a:rPr lang="en-US" sz="2300" dirty="0" smtClean="0">
                <a:latin typeface="Palatino Linotype" pitchFamily="18" charset="0"/>
              </a:rPr>
              <a:t>, </a:t>
            </a:r>
            <a:r>
              <a:rPr lang="en-US" sz="2300" dirty="0" err="1" smtClean="0">
                <a:latin typeface="Palatino Linotype" pitchFamily="18" charset="0"/>
              </a:rPr>
              <a:t>док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је</a:t>
            </a:r>
            <a:r>
              <a:rPr lang="en-US" sz="2300" dirty="0" smtClean="0">
                <a:latin typeface="Palatino Linotype" pitchFamily="18" charset="0"/>
              </a:rPr>
              <a:t> PD-1 </a:t>
            </a:r>
            <a:r>
              <a:rPr lang="en-US" sz="2300" dirty="0" err="1" smtClean="0">
                <a:latin typeface="Palatino Linotype" pitchFamily="18" charset="0"/>
              </a:rPr>
              <a:t>важнији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за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ограничење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одговора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ефекторских</a:t>
            </a:r>
            <a:r>
              <a:rPr lang="en-US" sz="2300" dirty="0" smtClean="0">
                <a:latin typeface="Palatino Linotype" pitchFamily="18" charset="0"/>
              </a:rPr>
              <a:t> Т </a:t>
            </a:r>
            <a:r>
              <a:rPr lang="en-US" sz="2300" dirty="0" err="1" smtClean="0">
                <a:latin typeface="Palatino Linotype" pitchFamily="18" charset="0"/>
              </a:rPr>
              <a:t>лимфоцита</a:t>
            </a:r>
            <a:r>
              <a:rPr lang="en-US" sz="2300" dirty="0" smtClean="0">
                <a:latin typeface="Palatino Linotype" pitchFamily="18" charset="0"/>
              </a:rPr>
              <a:t> у </a:t>
            </a:r>
            <a:r>
              <a:rPr lang="en-US" sz="2300" dirty="0" err="1" smtClean="0">
                <a:latin typeface="Palatino Linotype" pitchFamily="18" charset="0"/>
              </a:rPr>
              <a:t>периферним</a:t>
            </a:r>
            <a:r>
              <a:rPr lang="en-US" sz="2300" dirty="0" smtClean="0">
                <a:latin typeface="Palatino Linotype" pitchFamily="18" charset="0"/>
              </a:rPr>
              <a:t> </a:t>
            </a:r>
            <a:r>
              <a:rPr lang="en-US" sz="2300" dirty="0" err="1" smtClean="0">
                <a:latin typeface="Palatino Linotype" pitchFamily="18" charset="0"/>
              </a:rPr>
              <a:t>ткивима</a:t>
            </a:r>
            <a:endParaRPr lang="en-US" sz="2300" dirty="0" smtClean="0">
              <a:latin typeface="Palatino Linotype" pitchFamily="18" charset="0"/>
            </a:endParaRPr>
          </a:p>
          <a:p>
            <a:endParaRPr lang="en-US" dirty="0"/>
          </a:p>
        </p:txBody>
      </p:sp>
      <p:pic>
        <p:nvPicPr>
          <p:cNvPr id="5" name="Picture 2" descr="D:\KNJIGE\New folder\fig x1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25104"/>
          <a:stretch>
            <a:fillRect/>
          </a:stretch>
        </p:blipFill>
        <p:spPr bwMode="auto">
          <a:xfrm>
            <a:off x="4994148" y="1700808"/>
            <a:ext cx="3858128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Cyrl-CS" sz="2200" b="1" dirty="0" smtClean="0">
                <a:latin typeface="Palatino Linotype" pitchFamily="18" charset="0"/>
              </a:rPr>
              <a:t/>
            </a:r>
            <a:br>
              <a:rPr lang="sr-Cyrl-CS" sz="2200" b="1" dirty="0" smtClean="0">
                <a:latin typeface="Palatino Linotype" pitchFamily="18" charset="0"/>
              </a:rPr>
            </a:br>
            <a:r>
              <a:rPr lang="sr-Cyrl-CS" sz="2200" b="1" dirty="0" smtClean="0">
                <a:latin typeface="Palatino Linotype" pitchFamily="18" charset="0"/>
              </a:rPr>
              <a:t/>
            </a:r>
            <a:br>
              <a:rPr lang="sr-Cyrl-CS" sz="2200" b="1" dirty="0" smtClean="0">
                <a:latin typeface="Palatino Linotype" pitchFamily="18" charset="0"/>
              </a:rPr>
            </a:br>
            <a:r>
              <a:rPr lang="sr-Cyrl-CS" sz="2200" b="1" dirty="0" smtClean="0">
                <a:latin typeface="Palatino Linotype" pitchFamily="18" charset="0"/>
              </a:rPr>
              <a:t>Супресија имунског одговора посредована је регулаторним лимфоцитима. </a:t>
            </a:r>
            <a:r>
              <a:rPr lang="ru-RU" sz="2200" b="1" dirty="0" smtClean="0">
                <a:latin typeface="Palatino Linotype" pitchFamily="18" charset="0"/>
              </a:rPr>
              <a:t>Настаје када, после сусрета са антигеном, неки </a:t>
            </a:r>
            <a:br>
              <a:rPr lang="ru-RU" sz="2200" b="1" dirty="0" smtClean="0">
                <a:latin typeface="Palatino Linotype" pitchFamily="18" charset="0"/>
              </a:rPr>
            </a:br>
            <a:r>
              <a:rPr lang="ru-RU" sz="2200" b="1" dirty="0" smtClean="0">
                <a:latin typeface="Palatino Linotype" pitchFamily="18" charset="0"/>
              </a:rPr>
              <a:t>аутореактивни Т лимфоцити </a:t>
            </a:r>
            <a:br>
              <a:rPr lang="ru-RU" sz="2200" b="1" dirty="0" smtClean="0">
                <a:latin typeface="Palatino Linotype" pitchFamily="18" charset="0"/>
              </a:rPr>
            </a:br>
            <a:r>
              <a:rPr lang="ru-RU" sz="2200" b="1" dirty="0" smtClean="0">
                <a:latin typeface="Palatino Linotype" pitchFamily="18" charset="0"/>
              </a:rPr>
              <a:t>постану регулаторни </a:t>
            </a:r>
            <a:r>
              <a:rPr lang="ru-RU" b="1" dirty="0" smtClean="0">
                <a:solidFill>
                  <a:srgbClr val="0000CC"/>
                </a:solidFill>
                <a:latin typeface="Palatino Linotype" pitchFamily="18" charset="0"/>
              </a:rPr>
              <a:t/>
            </a:r>
            <a:br>
              <a:rPr lang="ru-RU" b="1" dirty="0" smtClean="0">
                <a:solidFill>
                  <a:srgbClr val="0000CC"/>
                </a:solidFill>
                <a:latin typeface="Palatino Linotype" pitchFamily="18" charset="0"/>
              </a:rPr>
            </a:br>
            <a:endParaRPr lang="en-US" dirty="0"/>
          </a:p>
        </p:txBody>
      </p:sp>
      <p:pic>
        <p:nvPicPr>
          <p:cNvPr id="7170" name="Picture 2" descr="D:\KNJIGE\New folder\fig x2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4939"/>
          <a:stretch>
            <a:fillRect/>
          </a:stretch>
        </p:blipFill>
        <p:spPr bwMode="auto">
          <a:xfrm>
            <a:off x="1115616" y="1988840"/>
            <a:ext cx="7056824" cy="4487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400" b="1" dirty="0" smtClean="0">
                <a:latin typeface="Palatino Linotype" pitchFamily="18" charset="0"/>
              </a:rPr>
              <a:t>Регулаторни Т лимфоцити</a:t>
            </a:r>
            <a:r>
              <a:rPr lang="sr-Cyrl-CS" sz="2400" b="1" dirty="0" smtClean="0">
                <a:solidFill>
                  <a:srgbClr val="0000CC"/>
                </a:solidFill>
                <a:latin typeface="Palatino Linotype" pitchFamily="18" charset="0"/>
              </a:rPr>
              <a:t>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400600"/>
          </a:xfrm>
        </p:spPr>
        <p:txBody>
          <a:bodyPr>
            <a:normAutofit fontScale="47500" lnSpcReduction="20000"/>
          </a:bodyPr>
          <a:lstStyle/>
          <a:p>
            <a:r>
              <a:rPr lang="sr-Cyrl-CS" sz="3400" dirty="0" smtClean="0">
                <a:latin typeface="Palatino Linotype" pitchFamily="18" charset="0"/>
              </a:rPr>
              <a:t>Регулаторни Т лимфоцити су подврста CD4</a:t>
            </a:r>
            <a:r>
              <a:rPr lang="sr-Cyrl-CS" sz="3400" baseline="30000" dirty="0" smtClean="0">
                <a:latin typeface="Palatino Linotype" pitchFamily="18" charset="0"/>
              </a:rPr>
              <a:t>+ </a:t>
            </a:r>
            <a:r>
              <a:rPr lang="sr-Cyrl-CS" sz="3400" dirty="0" smtClean="0">
                <a:latin typeface="Palatino Linotype" pitchFamily="18" charset="0"/>
              </a:rPr>
              <a:t>Т лимфоцита који супримирају имунски одговор и учествују у одржавању аутотелранције.</a:t>
            </a:r>
            <a:endParaRPr lang="en-US" sz="3400" dirty="0" smtClean="0">
              <a:latin typeface="Palatino Linotype" pitchFamily="18" charset="0"/>
            </a:endParaRPr>
          </a:p>
          <a:p>
            <a:r>
              <a:rPr lang="sr-Cyrl-CS" sz="3400" dirty="0" smtClean="0">
                <a:latin typeface="Palatino Linotype" pitchFamily="18" charset="0"/>
              </a:rPr>
              <a:t>Највећи део ових CD4</a:t>
            </a:r>
            <a:r>
              <a:rPr lang="sr-Cyrl-CS" sz="3400" baseline="30000" dirty="0" smtClean="0">
                <a:latin typeface="Palatino Linotype" pitchFamily="18" charset="0"/>
              </a:rPr>
              <a:t>+ </a:t>
            </a:r>
            <a:r>
              <a:rPr lang="sr-Cyrl-CS" sz="3400" dirty="0" smtClean="0">
                <a:latin typeface="Palatino Linotype" pitchFamily="18" charset="0"/>
              </a:rPr>
              <a:t>регулаторних Т лимфоцита експримира висок ниво α-субјединице (CD25) рецептора за IL-2, као и Foxp3 транскрипциони фактор, који је неопходан за њихов развој и функцију. Мутација Foxp3 гена и дефицијенција регулаторних Т лимфоцита код људи изазива ретку аутоимунску болест IPEX (енгл. </a:t>
            </a:r>
            <a:r>
              <a:rPr lang="sr-Cyrl-CS" sz="3400" i="1" dirty="0" smtClean="0">
                <a:latin typeface="Palatino Linotype" pitchFamily="18" charset="0"/>
              </a:rPr>
              <a:t>immune dysregulation, polyendocrinopathy, entheropathy, X-linked syndrome</a:t>
            </a:r>
            <a:r>
              <a:rPr lang="sr-Cyrl-CS" sz="3400" dirty="0" smtClean="0">
                <a:latin typeface="Palatino Linotype" pitchFamily="18" charset="0"/>
              </a:rPr>
              <a:t>). Најбоље описана популација регулаторних лимфоцита су CD4</a:t>
            </a:r>
            <a:r>
              <a:rPr lang="sr-Cyrl-CS" sz="3400" baseline="30000" dirty="0" smtClean="0">
                <a:latin typeface="Palatino Linotype" pitchFamily="18" charset="0"/>
              </a:rPr>
              <a:t>+ </a:t>
            </a:r>
            <a:r>
              <a:rPr lang="sr-Cyrl-CS" sz="3400" dirty="0" smtClean="0">
                <a:latin typeface="Palatino Linotype" pitchFamily="18" charset="0"/>
              </a:rPr>
              <a:t>FoxР3</a:t>
            </a:r>
            <a:r>
              <a:rPr lang="sr-Cyrl-CS" sz="3400" baseline="30000" dirty="0" smtClean="0">
                <a:latin typeface="Palatino Linotype" pitchFamily="18" charset="0"/>
              </a:rPr>
              <a:t>+</a:t>
            </a:r>
            <a:r>
              <a:rPr lang="sr-Cyrl-CS" sz="3400" dirty="0" smtClean="0">
                <a:latin typeface="Palatino Linotype" pitchFamily="18" charset="0"/>
              </a:rPr>
              <a:t> CD25</a:t>
            </a:r>
            <a:r>
              <a:rPr lang="sr-Cyrl-CS" sz="3400" baseline="30000" dirty="0" smtClean="0">
                <a:latin typeface="Palatino Linotype" pitchFamily="18" charset="0"/>
              </a:rPr>
              <a:t>high</a:t>
            </a:r>
            <a:r>
              <a:rPr lang="sr-Cyrl-CS" sz="3400" dirty="0" smtClean="0">
                <a:latin typeface="Palatino Linotype" pitchFamily="18" charset="0"/>
              </a:rPr>
              <a:t>. </a:t>
            </a:r>
            <a:endParaRPr lang="en-US" sz="3400" dirty="0" smtClean="0">
              <a:latin typeface="Palatino Linotype" pitchFamily="18" charset="0"/>
            </a:endParaRPr>
          </a:p>
          <a:p>
            <a:r>
              <a:rPr lang="sr-Cyrl-CS" sz="3400" dirty="0" smtClean="0">
                <a:latin typeface="Palatino Linotype" pitchFamily="18" charset="0"/>
              </a:rPr>
              <a:t>Регулаторни Т лимфоцити се углавном стварају препознавањем сопствених антигена у тимусу (</a:t>
            </a:r>
            <a:r>
              <a:rPr lang="en-US" sz="3400" dirty="0" err="1" smtClean="0">
                <a:latin typeface="Palatino Linotype" pitchFamily="18" charset="0"/>
              </a:rPr>
              <a:t>nTregs</a:t>
            </a:r>
            <a:r>
              <a:rPr lang="sr-Cyrl-CS" sz="3400" dirty="0" smtClean="0">
                <a:latin typeface="Palatino Linotype" pitchFamily="18" charset="0"/>
              </a:rPr>
              <a:t>) и препознавањем сопствених и страних антигена у периферним органима (адаптивни или индуковани регулаторни Т лимфоцити,</a:t>
            </a:r>
            <a:r>
              <a:rPr lang="en-US" sz="3400" dirty="0" smtClean="0">
                <a:latin typeface="Palatino Linotype" pitchFamily="18" charset="0"/>
              </a:rPr>
              <a:t> </a:t>
            </a:r>
            <a:r>
              <a:rPr lang="en-US" sz="3400" dirty="0" err="1" smtClean="0">
                <a:latin typeface="Palatino Linotype" pitchFamily="18" charset="0"/>
              </a:rPr>
              <a:t>iTregs</a:t>
            </a:r>
            <a:r>
              <a:rPr lang="sr-Cyrl-CS" sz="3400" dirty="0" smtClean="0">
                <a:latin typeface="Palatino Linotype" pitchFamily="18" charset="0"/>
              </a:rPr>
              <a:t>). Најважнији цитокин за преживљавање регулаторних Т лимфоцита </a:t>
            </a:r>
            <a:r>
              <a:rPr lang="en-US" sz="3400" dirty="0" smtClean="0">
                <a:latin typeface="Palatino Linotype" pitchFamily="18" charset="0"/>
              </a:rPr>
              <a:t>je </a:t>
            </a:r>
            <a:r>
              <a:rPr lang="sr-Cyrl-CS" sz="3400" dirty="0" smtClean="0">
                <a:latin typeface="Palatino Linotype" pitchFamily="18" charset="0"/>
              </a:rPr>
              <a:t>IL-2. </a:t>
            </a:r>
          </a:p>
          <a:p>
            <a:pPr>
              <a:buNone/>
            </a:pPr>
            <a:endParaRPr lang="sr-Cyrl-RS" sz="3400" dirty="0" smtClean="0">
              <a:latin typeface="Palatino Linotype" pitchFamily="18" charset="0"/>
            </a:endParaRPr>
          </a:p>
          <a:p>
            <a:pPr>
              <a:buNone/>
            </a:pPr>
            <a:endParaRPr lang="sr-Cyrl-RS" sz="3400" dirty="0" smtClean="0">
              <a:latin typeface="Palatino Linotype" pitchFamily="18" charset="0"/>
            </a:endParaRPr>
          </a:p>
          <a:p>
            <a:pPr>
              <a:buNone/>
            </a:pPr>
            <a:endParaRPr lang="en-US" sz="3400" dirty="0" smtClean="0">
              <a:latin typeface="Palatino Linotype" pitchFamily="18" charset="0"/>
            </a:endParaRPr>
          </a:p>
          <a:p>
            <a:pPr>
              <a:buNone/>
            </a:pPr>
            <a:r>
              <a:rPr lang="sr-Cyrl-CS" sz="3400" b="1" i="1" dirty="0" smtClean="0">
                <a:latin typeface="Palatino Linotype" pitchFamily="18" charset="0"/>
              </a:rPr>
              <a:t>Механизми дејства регулаторних Т лимфоцита</a:t>
            </a:r>
            <a:endParaRPr lang="en-US" sz="3400" dirty="0" smtClean="0">
              <a:latin typeface="Palatino Linotype" pitchFamily="18" charset="0"/>
            </a:endParaRPr>
          </a:p>
          <a:p>
            <a:pPr lvl="0"/>
            <a:r>
              <a:rPr lang="sr-Cyrl-CS" sz="3400" dirty="0" smtClean="0">
                <a:latin typeface="Palatino Linotype" pitchFamily="18" charset="0"/>
              </a:rPr>
              <a:t>Регулаторни Т лимфоцити продукују IL-10 и TGF-β, а оба ова цитокина инхибирају имунске одговоре.</a:t>
            </a:r>
            <a:endParaRPr lang="en-US" sz="3400" dirty="0" smtClean="0">
              <a:latin typeface="Palatino Linotype" pitchFamily="18" charset="0"/>
            </a:endParaRPr>
          </a:p>
          <a:p>
            <a:pPr lvl="0"/>
            <a:r>
              <a:rPr lang="sr-Cyrl-CS" sz="3400" dirty="0" smtClean="0">
                <a:latin typeface="Palatino Linotype" pitchFamily="18" charset="0"/>
              </a:rPr>
              <a:t>Регулаторни Т лимфоцити инхибирају стимулацију Т лимфоцита антиген-презентујућим </a:t>
            </a:r>
            <a:r>
              <a:rPr lang="sr-Cyrl-CS" sz="3400" dirty="0" smtClean="0">
                <a:latin typeface="Palatino Linotype" pitchFamily="18" charset="0"/>
              </a:rPr>
              <a:t>ћелијама (АРС). </a:t>
            </a:r>
            <a:r>
              <a:rPr lang="sr-Cyrl-CS" sz="3400" dirty="0" smtClean="0">
                <a:latin typeface="Palatino Linotype" pitchFamily="18" charset="0"/>
              </a:rPr>
              <a:t>Регулаторни лимфоцити експримирају CTLA-4 који се везује за В7 молекуле на АРС, и блокира их или уклања. Ово редукује способност В7 молекула да обезбеде адекватну костимулацију за имунски одговор.</a:t>
            </a:r>
            <a:endParaRPr lang="en-US" sz="3400" dirty="0" smtClean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14313"/>
            <a:ext cx="8260407" cy="1462087"/>
          </a:xfrm>
        </p:spPr>
        <p:txBody>
          <a:bodyPr/>
          <a:lstStyle/>
          <a:p>
            <a:r>
              <a:rPr lang="sr-Cyrl-CS" sz="2800" b="1" dirty="0" smtClean="0">
                <a:latin typeface="Palatino Linotype" pitchFamily="18" charset="0"/>
              </a:rPr>
              <a:t>Делеција</a:t>
            </a:r>
            <a:endParaRPr lang="en-US" sz="2800" b="1" dirty="0">
              <a:latin typeface="Palatino Linotype" pitchFamily="18" charset="0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760"/>
            <a:ext cx="8775576" cy="33067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sr-Cyrl-CS" sz="2400" b="1" dirty="0" smtClean="0">
                <a:latin typeface="Palatino Linotype" pitchFamily="18" charset="0"/>
              </a:rPr>
              <a:t>	Делеција-</a:t>
            </a:r>
            <a:r>
              <a:rPr lang="sr-Cyrl-CS" sz="2400" dirty="0" smtClean="0">
                <a:latin typeface="Palatino Linotype" pitchFamily="18" charset="0"/>
              </a:rPr>
              <a:t>апоптотска смрт Т лимфоцита индукована активацијом</a:t>
            </a:r>
          </a:p>
          <a:p>
            <a:pPr>
              <a:buNone/>
            </a:pPr>
            <a:r>
              <a:rPr lang="sr-Cyrl-RS" sz="2400" dirty="0" smtClean="0">
                <a:latin typeface="Palatino Linotype" pitchFamily="18" charset="0"/>
              </a:rPr>
              <a:t>	</a:t>
            </a:r>
            <a:r>
              <a:rPr lang="en-US" sz="2400" dirty="0" err="1" smtClean="0">
                <a:latin typeface="Palatino Linotype" pitchFamily="18" charset="0"/>
              </a:rPr>
              <a:t>Понављана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активација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зрелих</a:t>
            </a:r>
            <a:r>
              <a:rPr lang="en-US" sz="2400" dirty="0" smtClean="0">
                <a:latin typeface="Palatino Linotype" pitchFamily="18" charset="0"/>
              </a:rPr>
              <a:t> Т </a:t>
            </a:r>
            <a:r>
              <a:rPr lang="en-US" sz="2400" dirty="0" err="1" smtClean="0">
                <a:latin typeface="Palatino Linotype" pitchFamily="18" charset="0"/>
              </a:rPr>
              <a:t>лимфоцита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sr-Cyrl-CS" sz="2400" dirty="0" smtClean="0">
                <a:latin typeface="Palatino Linotype" pitchFamily="18" charset="0"/>
              </a:rPr>
              <a:t>сопственим антигенима </a:t>
            </a:r>
            <a:r>
              <a:rPr lang="en-US" sz="2400" dirty="0" err="1" smtClean="0">
                <a:latin typeface="Palatino Linotype" pitchFamily="18" charset="0"/>
              </a:rPr>
              <a:t>покреће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апоптозу</a:t>
            </a:r>
            <a:r>
              <a:rPr lang="en-US" sz="2400" dirty="0" smtClean="0">
                <a:latin typeface="Palatino Linotype" pitchFamily="18" charset="0"/>
              </a:rPr>
              <a:t> и </a:t>
            </a:r>
            <a:r>
              <a:rPr lang="en-US" sz="2400" dirty="0" err="1" smtClean="0">
                <a:latin typeface="Palatino Linotype" pitchFamily="18" charset="0"/>
              </a:rPr>
              <a:t>елиминацију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аутореактивних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ћелија</a:t>
            </a:r>
            <a:endParaRPr lang="en-US" sz="2400" dirty="0" smtClean="0">
              <a:latin typeface="Palatino Linotype" pitchFamily="18" charset="0"/>
            </a:endParaRPr>
          </a:p>
          <a:p>
            <a:pPr>
              <a:buFont typeface="Wingdings" pitchFamily="2" charset="2"/>
              <a:buNone/>
            </a:pPr>
            <a:endParaRPr lang="sr-Cyrl-CS" sz="2400" dirty="0" smtClean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 smtClean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 smtClean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 smtClean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>
              <a:latin typeface="Palatino Linotype" pitchFamily="18" charset="0"/>
            </a:endParaRPr>
          </a:p>
          <a:p>
            <a:pPr algn="r">
              <a:buFont typeface="Wingdings" pitchFamily="2" charset="2"/>
              <a:buNone/>
            </a:pPr>
            <a:endParaRPr lang="sr-Cyrl-CS" sz="2400" dirty="0">
              <a:latin typeface="Palatino Linotype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068960"/>
            <a:ext cx="4355976" cy="371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580063" y="1052736"/>
            <a:ext cx="3563937" cy="5805264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dirty="0" smtClean="0">
                <a:latin typeface="Palatino Linotype" pitchFamily="18" charset="0"/>
              </a:rPr>
              <a:t>У одговору на микроорганизме </a:t>
            </a:r>
            <a:r>
              <a:rPr lang="sr-Cyrl-CS" sz="1600" b="1" dirty="0" smtClean="0">
                <a:latin typeface="Palatino Linotype" pitchFamily="18" charset="0"/>
              </a:rPr>
              <a:t>проапоптотским</a:t>
            </a:r>
            <a:r>
              <a:rPr lang="sr-Cyrl-CS" sz="1600" dirty="0" smtClean="0">
                <a:latin typeface="Palatino Linotype" pitchFamily="18" charset="0"/>
              </a:rPr>
              <a:t> протеинима се супротстављају </a:t>
            </a:r>
            <a:r>
              <a:rPr lang="sr-Cyrl-CS" sz="1600" b="1" dirty="0" smtClean="0">
                <a:latin typeface="Palatino Linotype" pitchFamily="18" charset="0"/>
              </a:rPr>
              <a:t>антиапоптотски</a:t>
            </a:r>
            <a:r>
              <a:rPr lang="sr-Cyrl-CS" sz="1600" dirty="0" smtClean="0">
                <a:latin typeface="Palatino Linotype" pitchFamily="18" charset="0"/>
              </a:rPr>
              <a:t> протеини које индукују костимулатори и фактори раста.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600" dirty="0" smtClean="0">
              <a:latin typeface="Palatino Linotyp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600" dirty="0" smtClean="0">
              <a:latin typeface="Palatino Linotyp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dirty="0" smtClean="0">
                <a:latin typeface="Palatino Linotype" pitchFamily="18" charset="0"/>
              </a:rPr>
              <a:t>Препознавање антигена индукује продукцију проапоптотских протеина – </a:t>
            </a:r>
            <a:r>
              <a:rPr lang="sr-Cyrl-CS" sz="1600" b="1" dirty="0" smtClean="0">
                <a:latin typeface="Palatino Linotype" pitchFamily="18" charset="0"/>
              </a:rPr>
              <a:t>митохондријски</a:t>
            </a:r>
            <a:r>
              <a:rPr lang="sr-Cyrl-CS" sz="1600" dirty="0" smtClean="0">
                <a:latin typeface="Palatino Linotype" pitchFamily="18" charset="0"/>
              </a:rPr>
              <a:t> пут активације каспаза. Нема костимулације – нема ни антиапоптотских протеина.</a:t>
            </a:r>
            <a:endParaRPr lang="en-US" sz="1600" dirty="0" smtClean="0">
              <a:latin typeface="Palatino Linotyp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600" dirty="0" smtClean="0">
              <a:latin typeface="Palatino Linotyp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dirty="0" smtClean="0">
                <a:latin typeface="Palatino Linotype" pitchFamily="18" charset="0"/>
              </a:rPr>
              <a:t>Понављана стимулација Т лимфоцита изазива истовремену експресију рецептора смрти и њихових лиганада (</a:t>
            </a:r>
            <a:r>
              <a:rPr lang="sr-Cyrl-CS" sz="1600" b="1" dirty="0" smtClean="0">
                <a:latin typeface="Palatino Linotype" pitchFamily="18" charset="0"/>
              </a:rPr>
              <a:t>пут рецептора смрти</a:t>
            </a:r>
            <a:r>
              <a:rPr lang="sr-Cyrl-CS" sz="1600" dirty="0" smtClean="0">
                <a:latin typeface="Palatino Linotype" pitchFamily="18" charset="0"/>
              </a:rPr>
              <a:t>).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 err="1" smtClean="0">
                <a:latin typeface="Palatino Linotype" pitchFamily="18" charset="0"/>
              </a:rPr>
              <a:t>Fas</a:t>
            </a:r>
            <a:r>
              <a:rPr lang="en-US" sz="1600" dirty="0" smtClean="0">
                <a:latin typeface="Palatino Linotype" pitchFamily="18" charset="0"/>
              </a:rPr>
              <a:t> (CD95) – </a:t>
            </a:r>
            <a:r>
              <a:rPr lang="en-US" sz="1600" dirty="0" err="1" smtClean="0">
                <a:latin typeface="Palatino Linotype" pitchFamily="18" charset="0"/>
              </a:rPr>
              <a:t>FasL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sr-Cyrl-CS" sz="1600" dirty="0" smtClean="0">
                <a:latin typeface="Palatino Linotype" pitchFamily="18" charset="0"/>
              </a:rPr>
              <a:t>. </a:t>
            </a:r>
            <a:endParaRPr lang="en-US" sz="1600" dirty="0" smtClean="0">
              <a:latin typeface="Palatino Linotype" pitchFamily="18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600" b="1" dirty="0" smtClean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497069" cy="620713"/>
          </a:xfrm>
        </p:spPr>
        <p:txBody>
          <a:bodyPr>
            <a:normAutofit/>
          </a:bodyPr>
          <a:lstStyle/>
          <a:p>
            <a:pPr eaLnBrk="1" hangingPunct="1"/>
            <a:r>
              <a:rPr lang="sr-Cyrl-CS" sz="2800" b="1" dirty="0" smtClean="0">
                <a:effectLst/>
                <a:latin typeface="Palatino Linotype" pitchFamily="18" charset="0"/>
              </a:rPr>
              <a:t>Делеција</a:t>
            </a:r>
            <a:endParaRPr lang="en-US" sz="2800" b="1" dirty="0" smtClean="0">
              <a:effectLst/>
              <a:latin typeface="Palatino Linotype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07503" y="5661248"/>
          <a:ext cx="9001001" cy="11023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384377"/>
                <a:gridCol w="2304256"/>
                <a:gridCol w="3312368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Гени</a:t>
                      </a:r>
                      <a:endParaRPr lang="en-US" sz="1400" b="1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Удружени са болешћу</a:t>
                      </a:r>
                      <a:endParaRPr lang="en-US" sz="1400" b="1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Механизам</a:t>
                      </a:r>
                      <a:endParaRPr lang="en-US" sz="1400" b="1" dirty="0">
                        <a:latin typeface="Palatino Linotyp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 smtClean="0"/>
                        <a:t>Fas</a:t>
                      </a:r>
                      <a:r>
                        <a:rPr lang="en-US" sz="1400" kern="1200" dirty="0" smtClean="0"/>
                        <a:t> (CD95) – </a:t>
                      </a:r>
                      <a:r>
                        <a:rPr lang="en-US" sz="1400" kern="1200" dirty="0" err="1" smtClean="0"/>
                        <a:t>FasL</a:t>
                      </a:r>
                      <a:r>
                        <a:rPr lang="en-US" sz="1400" kern="1200" dirty="0" smtClean="0"/>
                        <a:t> 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1400" kern="1200" dirty="0" smtClean="0"/>
                        <a:t>              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Palatino Linotype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1400" kern="1200" dirty="0" smtClean="0"/>
                        <a:t>Аутоимунски лимфопролиферативни синдром (</a:t>
                      </a:r>
                      <a:r>
                        <a:rPr lang="en-US" sz="1400" kern="1200" dirty="0" smtClean="0"/>
                        <a:t>ALPS).</a:t>
                      </a:r>
                      <a:endParaRPr lang="en-US" sz="1400" b="1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eaLnBrk="1" hangingPunct="1">
                        <a:lnSpc>
                          <a:spcPct val="80000"/>
                        </a:lnSpc>
                        <a:buFont typeface="Wingdings" pitchFamily="2" charset="2"/>
                        <a:buNone/>
                        <a:defRPr/>
                      </a:pPr>
                      <a:r>
                        <a:rPr lang="sr-Cyrl-CS" sz="1400" dirty="0" smtClean="0"/>
                        <a:t>Првенствено се нагомилавају аутореактивни В лимфоцити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Palatino Linotyp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3" descr="D:\KNJIGE\New folder\fig 3.tif"/>
          <p:cNvPicPr>
            <a:picLocks noChangeAspect="1" noChangeArrowheads="1"/>
          </p:cNvPicPr>
          <p:nvPr/>
        </p:nvPicPr>
        <p:blipFill>
          <a:blip r:embed="rId2" cstate="print"/>
          <a:srcRect r="4718" b="5499"/>
          <a:stretch>
            <a:fillRect/>
          </a:stretch>
        </p:blipFill>
        <p:spPr bwMode="auto">
          <a:xfrm>
            <a:off x="0" y="836712"/>
            <a:ext cx="545904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676456" cy="4530725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Font typeface="Wingdings" pitchFamily="2" charset="2"/>
              <a:buNone/>
            </a:pPr>
            <a:endParaRPr lang="sr-Cyrl-RS" sz="2400" b="1" dirty="0" smtClean="0"/>
          </a:p>
          <a:p>
            <a:pPr marL="0" indent="0" algn="r">
              <a:buFont typeface="Wingdings" pitchFamily="2" charset="2"/>
              <a:buNone/>
            </a:pPr>
            <a:endParaRPr lang="sr-Cyrl-RS" sz="2400" b="1" dirty="0">
              <a:solidFill>
                <a:srgbClr val="0000CC"/>
              </a:solidFill>
              <a:latin typeface="Palatino Linotype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sr-Cyrl-CS" sz="2400" b="1" dirty="0" smtClean="0">
              <a:latin typeface="Palatino Linotype" pitchFamily="18" charset="0"/>
            </a:endParaRPr>
          </a:p>
          <a:p>
            <a:pPr marL="0" indent="0">
              <a:buNone/>
            </a:pPr>
            <a:r>
              <a:rPr lang="sr-Cyrl-CS" sz="2400" b="1" i="1" dirty="0" smtClean="0">
                <a:latin typeface="Palatino Linotype" pitchFamily="18" charset="0"/>
              </a:rPr>
              <a:t>Имунска толеранција </a:t>
            </a:r>
            <a:r>
              <a:rPr lang="sr-Cyrl-CS" sz="2400" dirty="0" smtClean="0">
                <a:latin typeface="Palatino Linotype" pitchFamily="18" charset="0"/>
              </a:rPr>
              <a:t>је специфична ареактивност на одређени антиген</a:t>
            </a:r>
            <a:r>
              <a:rPr lang="en-US" sz="2400" dirty="0" smtClean="0">
                <a:latin typeface="Palatino Linotype" pitchFamily="18" charset="0"/>
              </a:rPr>
              <a:t>, </a:t>
            </a:r>
            <a:r>
              <a:rPr lang="sr-Cyrl-CS" sz="2400" dirty="0" smtClean="0">
                <a:latin typeface="Palatino Linotype" pitchFamily="18" charset="0"/>
              </a:rPr>
              <a:t>настала после излагања том антигену</a:t>
            </a:r>
          </a:p>
          <a:p>
            <a:pPr marL="0" indent="0">
              <a:buNone/>
            </a:pPr>
            <a:endParaRPr lang="sr-Cyrl-CS" sz="2400" dirty="0" smtClean="0">
              <a:latin typeface="Palatino Linotype" pitchFamily="18" charset="0"/>
            </a:endParaRPr>
          </a:p>
          <a:p>
            <a:pPr marL="0" indent="0">
              <a:buNone/>
            </a:pPr>
            <a:r>
              <a:rPr lang="sr-Cyrl-CS" sz="2400" b="1" i="1" dirty="0" smtClean="0">
                <a:latin typeface="Palatino Linotype" pitchFamily="18" charset="0"/>
              </a:rPr>
              <a:t>Аутотолеранција</a:t>
            </a:r>
            <a:r>
              <a:rPr lang="sr-Cyrl-CS" sz="2400" dirty="0" smtClean="0">
                <a:latin typeface="Palatino Linotype" pitchFamily="18" charset="0"/>
              </a:rPr>
              <a:t> је нереаговање на сопствене антигене, односно толеранција на сопствено</a:t>
            </a:r>
          </a:p>
          <a:p>
            <a:pPr marL="0" indent="0">
              <a:buNone/>
            </a:pPr>
            <a:endParaRPr lang="sr-Cyrl-CS" sz="2400" b="1" dirty="0" smtClean="0"/>
          </a:p>
          <a:p>
            <a:pPr marL="0" indent="0">
              <a:buNone/>
            </a:pPr>
            <a:endParaRPr lang="sr-Cyrl-CS" sz="2400" b="1" dirty="0" smtClean="0"/>
          </a:p>
          <a:p>
            <a:pPr marL="0" indent="0">
              <a:buNone/>
            </a:pPr>
            <a:r>
              <a:rPr lang="sr-Cyrl-RS" sz="2400" b="1" i="1" dirty="0" smtClean="0">
                <a:latin typeface="Palatino Linotype" pitchFamily="18" charset="0"/>
              </a:rPr>
              <a:t>Аутоимуност</a:t>
            </a:r>
            <a:r>
              <a:rPr lang="sl-SI" sz="2400" b="1" i="1" dirty="0" smtClean="0">
                <a:latin typeface="Palatino Linotype" pitchFamily="18" charset="0"/>
              </a:rPr>
              <a:t>: </a:t>
            </a:r>
            <a:r>
              <a:rPr lang="sr-Cyrl-RS" sz="2400" b="1" i="1" dirty="0" smtClean="0">
                <a:latin typeface="Palatino Linotype" pitchFamily="18" charset="0"/>
              </a:rPr>
              <a:t>имунски одговор на сопствене антигнене (развија се када откажу механизми </a:t>
            </a:r>
            <a:r>
              <a:rPr lang="sr-Cyrl-RS" sz="2400" b="1" i="1" dirty="0" smtClean="0">
                <a:latin typeface="Palatino Linotype" pitchFamily="18" charset="0"/>
              </a:rPr>
              <a:t>аутотолеранције</a:t>
            </a:r>
            <a:r>
              <a:rPr lang="en-US" sz="2400" b="1" i="1" dirty="0" smtClean="0">
                <a:latin typeface="Palatino Linotype" pitchFamily="18" charset="0"/>
              </a:rPr>
              <a:t>)</a:t>
            </a:r>
            <a:endParaRPr lang="en-US" sz="2400" dirty="0" smtClean="0"/>
          </a:p>
          <a:p>
            <a:pPr marL="0" indent="0">
              <a:buFont typeface="Wingdings" pitchFamily="2" charset="2"/>
              <a:buNone/>
            </a:pPr>
            <a:endParaRPr lang="sr-Cyrl-CS" sz="2400" b="1" dirty="0">
              <a:latin typeface="Palatino Linotype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sr-Cyrl-CS" sz="2400" b="1" dirty="0"/>
          </a:p>
          <a:p>
            <a:pPr marL="0" indent="0">
              <a:buFont typeface="Wingdings" pitchFamily="2" charset="2"/>
              <a:buNone/>
            </a:pP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404664"/>
            <a:ext cx="6789738" cy="1143000"/>
          </a:xfrm>
        </p:spPr>
        <p:txBody>
          <a:bodyPr/>
          <a:lstStyle/>
          <a:p>
            <a:r>
              <a:rPr lang="sr-Cyrl-CS" sz="2800" b="1" dirty="0">
                <a:latin typeface="Palatino Linotype" pitchFamily="18" charset="0"/>
              </a:rPr>
              <a:t>Толеранција В лимфоцита</a:t>
            </a:r>
            <a:endParaRPr lang="en-US" sz="2800" b="1" dirty="0">
              <a:latin typeface="Palatino Linotype" pitchFamily="18" charset="0"/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204864"/>
            <a:ext cx="8675688" cy="4392613"/>
          </a:xfrm>
        </p:spPr>
        <p:txBody>
          <a:bodyPr/>
          <a:lstStyle/>
          <a:p>
            <a:r>
              <a:rPr lang="sr-Cyrl-CS" sz="2400" dirty="0">
                <a:latin typeface="Palatino Linotype" pitchFamily="18" charset="0"/>
              </a:rPr>
              <a:t>Сопствени полисахариди, липиди и нуклеинске киселине су Т - независни </a:t>
            </a:r>
            <a:r>
              <a:rPr lang="sr-Cyrl-CS" sz="2400" dirty="0" smtClean="0">
                <a:latin typeface="Palatino Linotype" pitchFamily="18" charset="0"/>
              </a:rPr>
              <a:t>антигени </a:t>
            </a:r>
            <a:endParaRPr lang="sr-Cyrl-CS" sz="2400" dirty="0">
              <a:latin typeface="Palatino Linotype" pitchFamily="18" charset="0"/>
            </a:endParaRPr>
          </a:p>
          <a:p>
            <a:endParaRPr lang="sr-Cyrl-CS" sz="2400" dirty="0">
              <a:latin typeface="Palatino Linotype" pitchFamily="18" charset="0"/>
            </a:endParaRPr>
          </a:p>
          <a:p>
            <a:r>
              <a:rPr lang="sr-Cyrl-CS" sz="2400" dirty="0">
                <a:latin typeface="Palatino Linotype" pitchFamily="18" charset="0"/>
              </a:rPr>
              <a:t>Углавном ови антигени индукују толеранцију В лимфоцита</a:t>
            </a:r>
          </a:p>
          <a:p>
            <a:endParaRPr lang="sr-Cyrl-CS" sz="2400" dirty="0">
              <a:latin typeface="Palatino Linotype" pitchFamily="18" charset="0"/>
            </a:endParaRPr>
          </a:p>
          <a:p>
            <a:r>
              <a:rPr lang="sr-Cyrl-CS" sz="2400" dirty="0">
                <a:latin typeface="Palatino Linotype" pitchFamily="18" charset="0"/>
              </a:rPr>
              <a:t>Ипак, важна је и толеранција В лимфоцита на протеинске антигене</a:t>
            </a:r>
            <a:endParaRPr lang="en-US" sz="2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940425" y="1196975"/>
            <a:ext cx="3203575" cy="5327650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</a:pPr>
            <a:r>
              <a:rPr lang="sr-Cyrl-CS" sz="2000" dirty="0">
                <a:latin typeface="Palatino Linotype" pitchFamily="18" charset="0"/>
              </a:rPr>
              <a:t>Незрели В лимфоцити, који исказују рецептор високог афинитета према сопственим, антигенима подлежу:</a:t>
            </a:r>
          </a:p>
          <a:p>
            <a:pPr marL="0" indent="0">
              <a:buFont typeface="Wingdings" pitchFamily="2" charset="2"/>
              <a:buNone/>
            </a:pPr>
            <a:endParaRPr lang="sr-Cyrl-CS" sz="2000" dirty="0">
              <a:latin typeface="Palatino Linotype" pitchFamily="18" charset="0"/>
            </a:endParaRPr>
          </a:p>
          <a:p>
            <a:pPr marL="457200" indent="-457200"/>
            <a:r>
              <a:rPr lang="sr-Cyrl-CS" sz="2000" dirty="0" smtClean="0">
                <a:latin typeface="Palatino Linotype" pitchFamily="18" charset="0"/>
              </a:rPr>
              <a:t>поновној </a:t>
            </a:r>
            <a:r>
              <a:rPr lang="en-US" sz="2000" dirty="0">
                <a:latin typeface="Palatino Linotype" pitchFamily="18" charset="0"/>
              </a:rPr>
              <a:t>VDJ </a:t>
            </a:r>
            <a:r>
              <a:rPr lang="sr-Cyrl-CS" sz="2000" dirty="0">
                <a:latin typeface="Palatino Linotype" pitchFamily="18" charset="0"/>
              </a:rPr>
              <a:t>комбинаторици за лаке ланце – </a:t>
            </a:r>
            <a:r>
              <a:rPr lang="en-US" sz="2000" b="1" i="1" dirty="0">
                <a:latin typeface="Palatino Linotype" pitchFamily="18" charset="0"/>
              </a:rPr>
              <a:t>receptor editing </a:t>
            </a:r>
            <a:r>
              <a:rPr lang="en-US" sz="2000" dirty="0">
                <a:latin typeface="Palatino Linotype" pitchFamily="18" charset="0"/>
              </a:rPr>
              <a:t>(</a:t>
            </a:r>
            <a:r>
              <a:rPr lang="sr-Cyrl-CS" sz="2000" dirty="0">
                <a:latin typeface="Palatino Linotype" pitchFamily="18" charset="0"/>
              </a:rPr>
              <a:t>преуређење рецептора</a:t>
            </a:r>
            <a:r>
              <a:rPr lang="en-US" sz="2000" dirty="0" smtClean="0">
                <a:latin typeface="Palatino Linotype" pitchFamily="18" charset="0"/>
              </a:rPr>
              <a:t>)</a:t>
            </a:r>
            <a:endParaRPr lang="en-US" sz="2000" dirty="0">
              <a:latin typeface="Palatino Linotype" pitchFamily="18" charset="0"/>
            </a:endParaRPr>
          </a:p>
          <a:p>
            <a:pPr marL="457200" indent="-457200"/>
            <a:endParaRPr lang="sr-Cyrl-CS" sz="2000" dirty="0">
              <a:latin typeface="Palatino Linotype" pitchFamily="18" charset="0"/>
            </a:endParaRPr>
          </a:p>
          <a:p>
            <a:pPr marL="457200" indent="-457200"/>
            <a:r>
              <a:rPr lang="sr-Cyrl-CS" sz="2000" b="1" dirty="0" smtClean="0">
                <a:latin typeface="Palatino Linotype" pitchFamily="18" charset="0"/>
              </a:rPr>
              <a:t>апоптози </a:t>
            </a:r>
            <a:r>
              <a:rPr lang="sr-Cyrl-CS" sz="2000" dirty="0">
                <a:latin typeface="Palatino Linotype" pitchFamily="18" charset="0"/>
              </a:rPr>
              <a:t>(негативна селекција</a:t>
            </a:r>
            <a:r>
              <a:rPr lang="sr-Cyrl-CS" sz="2000" dirty="0" smtClean="0">
                <a:latin typeface="Palatino Linotype" pitchFamily="18" charset="0"/>
              </a:rPr>
              <a:t>)</a:t>
            </a:r>
          </a:p>
          <a:p>
            <a:pPr marL="457200" indent="-457200"/>
            <a:endParaRPr lang="en-US" sz="2000" dirty="0" smtClean="0">
              <a:latin typeface="Palatino Linotype" pitchFamily="18" charset="0"/>
            </a:endParaRPr>
          </a:p>
          <a:p>
            <a:pPr marL="457200" indent="-457200"/>
            <a:r>
              <a:rPr lang="sr-Cyrl-RS" sz="2000" b="1" dirty="0" smtClean="0">
                <a:latin typeface="Palatino Linotype" pitchFamily="18" charset="0"/>
              </a:rPr>
              <a:t>анергији</a:t>
            </a:r>
            <a:endParaRPr lang="sr-Cyrl-CS" sz="2000" b="1" dirty="0">
              <a:latin typeface="Palatino Linotype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sr-Cyrl-CS" sz="2000" dirty="0">
              <a:latin typeface="Palatino Linotype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sr-Cyrl-CS" sz="1800" b="1" dirty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r>
              <a:rPr lang="sr-Cyrl-CS" sz="2400" b="1" dirty="0">
                <a:latin typeface="Palatino Linotype" pitchFamily="18" charset="0"/>
              </a:rPr>
              <a:t>Централна толеранција В лимфоцита</a:t>
            </a:r>
            <a:endParaRPr lang="en-US" sz="2400" b="1" dirty="0">
              <a:latin typeface="Palatino Linotype" pitchFamily="18" charset="0"/>
            </a:endParaRPr>
          </a:p>
        </p:txBody>
      </p:sp>
      <p:pic>
        <p:nvPicPr>
          <p:cNvPr id="5" name="Content Placeholder 4" descr="D:\KNJIGE\New folder\fig x 3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784" y="1196752"/>
            <a:ext cx="5029962" cy="431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004048" y="2204864"/>
            <a:ext cx="3995937" cy="3383905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sr-Cyrl-CS" sz="2000" dirty="0">
                <a:latin typeface="Palatino Linotype" pitchFamily="18" charset="0"/>
              </a:rPr>
              <a:t>Када зрели В лимфоцити дођу у контакт са високом концентрацијом сопствених антигена у периферним лимфним органима– развија се: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2000" dirty="0">
              <a:latin typeface="Palatino Linotype" pitchFamily="18" charset="0"/>
            </a:endParaRPr>
          </a:p>
          <a:p>
            <a:pPr marL="457200" indent="-457200">
              <a:lnSpc>
                <a:spcPct val="80000"/>
              </a:lnSpc>
            </a:pPr>
            <a:r>
              <a:rPr lang="sr-Cyrl-CS" sz="2000" dirty="0" smtClean="0">
                <a:latin typeface="Palatino Linotype" pitchFamily="18" charset="0"/>
              </a:rPr>
              <a:t>анергија</a:t>
            </a:r>
          </a:p>
          <a:p>
            <a:pPr marL="457200" indent="-457200">
              <a:lnSpc>
                <a:spcPct val="80000"/>
              </a:lnSpc>
            </a:pPr>
            <a:r>
              <a:rPr lang="sr-Cyrl-CS" sz="2000" dirty="0" smtClean="0">
                <a:latin typeface="Palatino Linotype" pitchFamily="18" charset="0"/>
              </a:rPr>
              <a:t>делеција</a:t>
            </a:r>
          </a:p>
          <a:p>
            <a:pPr marL="457200" indent="-457200">
              <a:lnSpc>
                <a:spcPct val="80000"/>
              </a:lnSpc>
            </a:pPr>
            <a:r>
              <a:rPr lang="sr-Cyrl-CS" sz="2000" dirty="0" smtClean="0">
                <a:latin typeface="Palatino Linotype" pitchFamily="18" charset="0"/>
              </a:rPr>
              <a:t>регулација инхибиторним рецепторима</a:t>
            </a:r>
            <a:endParaRPr lang="en-US" sz="2000" dirty="0" smtClean="0">
              <a:latin typeface="Palatino Linotype" pitchFamily="18" charset="0"/>
            </a:endParaRPr>
          </a:p>
          <a:p>
            <a:pPr marL="457200" indent="-457200">
              <a:lnSpc>
                <a:spcPct val="80000"/>
              </a:lnSpc>
            </a:pPr>
            <a:endParaRPr lang="en-US" sz="2000" dirty="0" smtClean="0">
              <a:latin typeface="Palatino Linotype" pitchFamily="18" charset="0"/>
            </a:endParaRPr>
          </a:p>
          <a:p>
            <a:pPr marL="457200" indent="-457200">
              <a:lnSpc>
                <a:spcPct val="80000"/>
              </a:lnSpc>
              <a:buNone/>
            </a:pPr>
            <a:endParaRPr lang="sr-Cyrl-CS" sz="2000" dirty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2000" dirty="0">
              <a:latin typeface="Palatino Linotype" pitchFamily="18" charset="0"/>
            </a:endParaRP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611188" y="188913"/>
            <a:ext cx="828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sr-Cyrl-CS" sz="2400" b="1" dirty="0">
                <a:latin typeface="Palatino Linotype" pitchFamily="18" charset="0"/>
              </a:rPr>
              <a:t>Периферна толеранција</a:t>
            </a:r>
            <a:r>
              <a:rPr lang="sr-Cyrl-C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</a:t>
            </a:r>
            <a:r>
              <a:rPr lang="sr-Cyrl-CS" sz="2400" b="1" dirty="0">
                <a:latin typeface="Palatino Linotype" pitchFamily="18" charset="0"/>
              </a:rPr>
              <a:t>В лимфоцита</a:t>
            </a:r>
            <a:endParaRPr lang="en-US" sz="2400" b="1" dirty="0">
              <a:latin typeface="Palatino Linotype" pitchFamily="18" charset="0"/>
            </a:endParaRPr>
          </a:p>
        </p:txBody>
      </p:sp>
      <p:pic>
        <p:nvPicPr>
          <p:cNvPr id="1026" name="Picture 2" descr="D:\KNJIGE\New folder\fig x 4.tif"/>
          <p:cNvPicPr>
            <a:picLocks noChangeAspect="1" noChangeArrowheads="1"/>
          </p:cNvPicPr>
          <p:nvPr/>
        </p:nvPicPr>
        <p:blipFill>
          <a:blip r:embed="rId2" cstate="print"/>
          <a:srcRect r="4545" b="16221"/>
          <a:stretch>
            <a:fillRect/>
          </a:stretch>
        </p:blipFill>
        <p:spPr bwMode="auto">
          <a:xfrm>
            <a:off x="395536" y="1772816"/>
            <a:ext cx="4536505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200" b="1" dirty="0" smtClean="0">
                <a:latin typeface="Palatino Linotype" pitchFamily="18" charset="0"/>
              </a:rPr>
              <a:t>Аутоимуност</a:t>
            </a:r>
            <a:endParaRPr lang="en-US" sz="32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525963"/>
          </a:xfrm>
        </p:spPr>
        <p:txBody>
          <a:bodyPr/>
          <a:lstStyle/>
          <a:p>
            <a:r>
              <a:rPr lang="en-US" sz="2400" b="1" dirty="0" smtClean="0">
                <a:latin typeface="Palatino Linotype" pitchFamily="18" charset="0"/>
              </a:rPr>
              <a:t>Paul Ehrlich</a:t>
            </a:r>
            <a:r>
              <a:rPr lang="en-US" sz="2400" dirty="0" smtClean="0">
                <a:latin typeface="Palatino Linotype" pitchFamily="18" charset="0"/>
              </a:rPr>
              <a:t>-</a:t>
            </a:r>
            <a:r>
              <a:rPr lang="sr-Cyrl-RS" sz="2400" dirty="0" smtClean="0">
                <a:latin typeface="Palatino Linotype" pitchFamily="18" charset="0"/>
              </a:rPr>
              <a:t>почетком двадесетог века поставио је темељ концепта аутоимуности. Он је користио тај термин аутоимуност да означи имунски одговор против себе и увео је фразу </a:t>
            </a:r>
            <a:r>
              <a:rPr lang="en-US" sz="2400" b="1" i="1" dirty="0" smtClean="0">
                <a:latin typeface="Palatino Linotype" pitchFamily="18" charset="0"/>
              </a:rPr>
              <a:t>horror </a:t>
            </a:r>
            <a:r>
              <a:rPr lang="en-US" sz="2400" b="1" i="1" dirty="0" err="1" smtClean="0">
                <a:latin typeface="Palatino Linotype" pitchFamily="18" charset="0"/>
              </a:rPr>
              <a:t>autotoxicus</a:t>
            </a:r>
            <a:r>
              <a:rPr lang="en-US" sz="2400" b="1" i="1" dirty="0" smtClean="0">
                <a:latin typeface="Palatino Linotype" pitchFamily="18" charset="0"/>
              </a:rPr>
              <a:t> </a:t>
            </a:r>
            <a:r>
              <a:rPr lang="sr-Cyrl-RS" sz="2400" b="1" i="1" dirty="0" smtClean="0">
                <a:latin typeface="Palatino Linotype" pitchFamily="18" charset="0"/>
              </a:rPr>
              <a:t>= ужас самоуништења</a:t>
            </a:r>
            <a:r>
              <a:rPr lang="sr-Cyrl-RS" sz="2400" dirty="0" smtClean="0">
                <a:latin typeface="Palatino Linotype" pitchFamily="18" charset="0"/>
              </a:rPr>
              <a:t>, сугеришући да постоје механизми за заштиту од аутоимуности.</a:t>
            </a:r>
          </a:p>
          <a:p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3789040"/>
            <a:ext cx="193357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63688" y="116632"/>
            <a:ext cx="3168352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Фактори који утичу на настанак аутоимунских болести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1772816"/>
            <a:ext cx="3240360" cy="13681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Предиспонирајући гени који прекидају толеранцију на сопствено: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Palatino Linotype" pitchFamily="18" charset="0"/>
              </a:rPr>
              <a:t>MHC </a:t>
            </a:r>
            <a:r>
              <a:rPr lang="sr-Cyrl-RS" dirty="0" smtClean="0">
                <a:latin typeface="Palatino Linotype" pitchFamily="18" charset="0"/>
              </a:rPr>
              <a:t>г</a:t>
            </a:r>
            <a:r>
              <a:rPr lang="sr-Cyrl-CS" dirty="0" smtClean="0">
                <a:latin typeface="Palatino Linotype" pitchFamily="18" charset="0"/>
              </a:rPr>
              <a:t>ени </a:t>
            </a:r>
            <a:endParaRPr lang="en-US" dirty="0" smtClean="0">
              <a:latin typeface="Palatino Linotype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latin typeface="Palatino Linotype" pitchFamily="18" charset="0"/>
              </a:rPr>
              <a:t>nonMHC</a:t>
            </a:r>
            <a:r>
              <a:rPr lang="sr-Cyrl-RS" dirty="0" smtClean="0">
                <a:latin typeface="Palatino Linotype" pitchFamily="18" charset="0"/>
              </a:rPr>
              <a:t> гени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79912" y="1700808"/>
            <a:ext cx="3312368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endParaRPr lang="sr-Cyrl-RS" dirty="0" smtClean="0">
              <a:latin typeface="Palatino Linotype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sr-Cyrl-RS" dirty="0" smtClean="0">
                <a:latin typeface="Palatino Linotype" pitchFamily="18" charset="0"/>
              </a:rPr>
              <a:t>инфекција</a:t>
            </a:r>
            <a:endParaRPr lang="sr-Cyrl-RS" dirty="0" smtClean="0">
              <a:latin typeface="Palatino Linotype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sr-Cyrl-RS" dirty="0" smtClean="0">
                <a:latin typeface="Palatino Linotype" pitchFamily="18" charset="0"/>
              </a:rPr>
              <a:t>лекови</a:t>
            </a:r>
          </a:p>
          <a:p>
            <a:pPr>
              <a:buFont typeface="Wingdings" pitchFamily="2" charset="2"/>
              <a:buChar char="§"/>
            </a:pPr>
            <a:r>
              <a:rPr lang="sr-Cyrl-RS" dirty="0" smtClean="0">
                <a:latin typeface="Palatino Linotype" pitchFamily="18" charset="0"/>
              </a:rPr>
              <a:t>хормони</a:t>
            </a:r>
          </a:p>
          <a:p>
            <a:pPr>
              <a:buFont typeface="Wingdings" pitchFamily="2" charset="2"/>
              <a:buChar char="§"/>
            </a:pPr>
            <a:r>
              <a:rPr lang="sr-Cyrl-RS" dirty="0" smtClean="0">
                <a:latin typeface="Palatino Linotype" pitchFamily="18" charset="0"/>
              </a:rPr>
              <a:t>механизми оштећења ткива</a:t>
            </a:r>
          </a:p>
          <a:p>
            <a:pPr>
              <a:buFont typeface="Wingdings" pitchFamily="2" charset="2"/>
              <a:buChar char="§"/>
            </a:pPr>
            <a:endParaRPr lang="en-US" dirty="0">
              <a:latin typeface="Palatino Linotype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691680" y="126876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11960" y="126876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Picture 2" descr="D:\KNJIGE\New folder\fig 2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19" t="1921" r="4562" b="4538"/>
          <a:stretch>
            <a:fillRect/>
          </a:stretch>
        </p:blipFill>
        <p:spPr bwMode="auto">
          <a:xfrm>
            <a:off x="6012160" y="2924944"/>
            <a:ext cx="3024336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err="1" smtClean="0">
                <a:latin typeface="Palatino Linotype" pitchFamily="18" charset="0"/>
              </a:rPr>
              <a:t>Аутоимунске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sr-Cyrl-RS" sz="2400" b="1" dirty="0" smtClean="0">
                <a:latin typeface="Palatino Linotype" pitchFamily="18" charset="0"/>
              </a:rPr>
              <a:t>болести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000" dirty="0" err="1" smtClean="0">
                <a:latin typeface="Palatino Linotype" pitchFamily="18" charset="0"/>
              </a:rPr>
              <a:t>Аутоимунске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sr-Cyrl-RS" sz="2000" dirty="0" smtClean="0">
                <a:latin typeface="Palatino Linotype" pitchFamily="18" charset="0"/>
              </a:rPr>
              <a:t>болести </a:t>
            </a:r>
            <a:r>
              <a:rPr lang="en-US" sz="2000" dirty="0" err="1" smtClean="0">
                <a:latin typeface="Palatino Linotype" pitchFamily="18" charset="0"/>
              </a:rPr>
              <a:t>настај</a:t>
            </a:r>
            <a:r>
              <a:rPr lang="sr-Cyrl-RS" sz="2000" dirty="0" smtClean="0">
                <a:latin typeface="Palatino Linotype" pitchFamily="18" charset="0"/>
              </a:rPr>
              <a:t>у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услед</a:t>
            </a:r>
            <a:r>
              <a:rPr lang="sr-Cyrl-RS" sz="2000" dirty="0" smtClean="0">
                <a:latin typeface="Palatino Linotype" pitchFamily="18" charset="0"/>
              </a:rPr>
              <a:t>:</a:t>
            </a:r>
          </a:p>
          <a:p>
            <a:r>
              <a:rPr lang="sr-Cyrl-CS" sz="2000" dirty="0" smtClean="0">
                <a:latin typeface="Palatino Linotype" pitchFamily="18" charset="0"/>
              </a:rPr>
              <a:t>прекида толеранције на сопствено </a:t>
            </a:r>
          </a:p>
          <a:p>
            <a:r>
              <a:rPr lang="en-US" sz="2000" dirty="0" err="1" smtClean="0">
                <a:latin typeface="Palatino Linotype" pitchFamily="18" charset="0"/>
              </a:rPr>
              <a:t>примарних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недостатака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имунског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система</a:t>
            </a:r>
            <a:endParaRPr lang="sr-Cyrl-RS" sz="2000" dirty="0" smtClean="0">
              <a:latin typeface="Palatino Linotype" pitchFamily="18" charset="0"/>
            </a:endParaRPr>
          </a:p>
          <a:p>
            <a:r>
              <a:rPr lang="en-US" sz="2000" dirty="0" err="1" smtClean="0">
                <a:latin typeface="Palatino Linotype" pitchFamily="18" charset="0"/>
              </a:rPr>
              <a:t>абнормалности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сопствених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sr-Cyrl-RS" sz="2000" dirty="0" smtClean="0">
                <a:latin typeface="Palatino Linotype" pitchFamily="18" charset="0"/>
              </a:rPr>
              <a:t>антигена</a:t>
            </a:r>
            <a:r>
              <a:rPr lang="en-US" sz="2000" dirty="0" smtClean="0">
                <a:latin typeface="Palatino Linotype" pitchFamily="18" charset="0"/>
              </a:rPr>
              <a:t> и </a:t>
            </a:r>
            <a:r>
              <a:rPr lang="en-US" sz="2000" dirty="0" err="1" smtClean="0">
                <a:latin typeface="Palatino Linotype" pitchFamily="18" charset="0"/>
              </a:rPr>
              <a:t>њиховог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приказивања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лимфоцитима</a:t>
            </a:r>
            <a:endParaRPr lang="sr-Cyrl-RS" sz="2000" dirty="0" smtClean="0">
              <a:latin typeface="Palatino Linotype" pitchFamily="18" charset="0"/>
            </a:endParaRPr>
          </a:p>
          <a:p>
            <a:pPr>
              <a:buNone/>
            </a:pPr>
            <a:endParaRPr lang="sr-Cyrl-RS" sz="2000" dirty="0" smtClean="0">
              <a:latin typeface="Palatino Linotype" pitchFamily="18" charset="0"/>
            </a:endParaRPr>
          </a:p>
          <a:p>
            <a:pPr>
              <a:buNone/>
            </a:pPr>
            <a:r>
              <a:rPr lang="sr-Cyrl-RS" sz="2000" dirty="0" smtClean="0">
                <a:latin typeface="Palatino Linotype" pitchFamily="18" charset="0"/>
              </a:rPr>
              <a:t>Основне карактеристике аутоимунских болести:</a:t>
            </a:r>
          </a:p>
          <a:p>
            <a:pPr marL="457200" indent="-457200"/>
            <a:r>
              <a:rPr lang="sr-Cyrl-CS" sz="2000" dirty="0" smtClean="0">
                <a:latin typeface="Palatino Linotype" pitchFamily="18" charset="0"/>
              </a:rPr>
              <a:t>Ове болести су хетерогене и мултифакторске</a:t>
            </a:r>
          </a:p>
          <a:p>
            <a:pPr marL="457200" indent="-457200"/>
            <a:r>
              <a:rPr lang="sr-Cyrl-CS" sz="2000" dirty="0" smtClean="0">
                <a:latin typeface="Palatino Linotype" pitchFamily="18" charset="0"/>
              </a:rPr>
              <a:t>Аутоантигени су често непознати</a:t>
            </a:r>
            <a:endParaRPr lang="en-US" sz="2000" dirty="0" smtClean="0">
              <a:latin typeface="Palatino Linotype" pitchFamily="18" charset="0"/>
            </a:endParaRPr>
          </a:p>
          <a:p>
            <a:pPr marL="457200" indent="-457200"/>
            <a:r>
              <a:rPr lang="sr-Cyrl-CS" sz="2000" dirty="0" smtClean="0">
                <a:latin typeface="Palatino Linotype" pitchFamily="18" charset="0"/>
              </a:rPr>
              <a:t>Болести се често испољавају знатно касније од почетка  имунске реакције</a:t>
            </a:r>
          </a:p>
          <a:p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2642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sr-Cyrl-CS" sz="2400" b="1" dirty="0"/>
          </a:p>
          <a:p>
            <a:pPr>
              <a:buFont typeface="Wingdings" pitchFamily="2" charset="2"/>
              <a:buNone/>
            </a:pPr>
            <a:endParaRPr lang="sr-Cyrl-CS" sz="2400" b="1" dirty="0"/>
          </a:p>
          <a:p>
            <a:pPr>
              <a:buFont typeface="Wingdings" pitchFamily="2" charset="2"/>
              <a:buNone/>
            </a:pPr>
            <a:r>
              <a:rPr lang="sr-Cyrl-CS" sz="2000" b="1" dirty="0">
                <a:latin typeface="Palatino Linotype" pitchFamily="18" charset="0"/>
              </a:rPr>
              <a:t>Аутоимуност </a:t>
            </a:r>
            <a:r>
              <a:rPr lang="sr-Cyrl-CS" sz="2000" b="1" dirty="0" smtClean="0">
                <a:latin typeface="Palatino Linotype" pitchFamily="18" charset="0"/>
              </a:rPr>
              <a:t>може да буде последица:</a:t>
            </a:r>
            <a:endParaRPr lang="sr-Cyrl-CS" sz="2000" b="1" dirty="0">
              <a:latin typeface="Palatino Linotype" pitchFamily="18" charset="0"/>
            </a:endParaRPr>
          </a:p>
          <a:p>
            <a:pPr>
              <a:buClr>
                <a:srgbClr val="66FFFF"/>
              </a:buClr>
              <a:buFont typeface="Wingdings" pitchFamily="2" charset="2"/>
              <a:buChar char="§"/>
            </a:pPr>
            <a:endParaRPr lang="en-US" sz="2000" b="1" dirty="0">
              <a:latin typeface="Palatino Linotype" pitchFamily="18" charset="0"/>
            </a:endParaRPr>
          </a:p>
          <a:p>
            <a:r>
              <a:rPr lang="sr-Cyrl-C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продукције антитела </a:t>
            </a:r>
            <a:r>
              <a:rPr lang="sr-Cyrl-CS" sz="2000" dirty="0">
                <a:latin typeface="Palatino Linotype" pitchFamily="18" charset="0"/>
              </a:rPr>
              <a:t>према сопственим </a:t>
            </a:r>
            <a:r>
              <a:rPr lang="sr-Cyrl-CS" sz="2000" dirty="0" smtClean="0">
                <a:latin typeface="Palatino Linotype" pitchFamily="18" charset="0"/>
              </a:rPr>
              <a:t>антигенима. </a:t>
            </a:r>
            <a:r>
              <a:rPr lang="ru-RU" sz="2000" dirty="0" smtClean="0">
                <a:latin typeface="Palatino Linotype" pitchFamily="18" charset="0"/>
              </a:rPr>
              <a:t>Аутоантитела </a:t>
            </a:r>
            <a:r>
              <a:rPr lang="ru-RU" sz="2000" dirty="0" smtClean="0">
                <a:latin typeface="Palatino Linotype" pitchFamily="18" charset="0"/>
              </a:rPr>
              <a:t>се везују за сопствне антигене (протеине, нуклеинске киселине или друге молекуле) узрокујући оштећење ћелије било везањем директно за ћелијску површину или антигене екстрацелуларног матрикса или формирањем имунских комплекса</a:t>
            </a:r>
            <a:endParaRPr lang="sr-Cyrl-CS" sz="2000" dirty="0">
              <a:latin typeface="Palatino Linotype" pitchFamily="18" charset="0"/>
            </a:endParaRPr>
          </a:p>
          <a:p>
            <a:pPr algn="ctr">
              <a:buNone/>
            </a:pPr>
            <a:r>
              <a:rPr lang="sr-Cyrl-CS" sz="2000" dirty="0">
                <a:latin typeface="Palatino Linotype" pitchFamily="18" charset="0"/>
              </a:rPr>
              <a:t>или</a:t>
            </a:r>
          </a:p>
          <a:p>
            <a:pPr algn="ctr"/>
            <a:endParaRPr lang="sr-Cyrl-CS" sz="2000" dirty="0">
              <a:latin typeface="Palatino Linotype" pitchFamily="18" charset="0"/>
            </a:endParaRPr>
          </a:p>
          <a:p>
            <a:r>
              <a:rPr lang="sr-Cyrl-C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активације </a:t>
            </a:r>
            <a:r>
              <a:rPr lang="sr-Cyrl-C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 лимфоцита </a:t>
            </a:r>
            <a:r>
              <a:rPr lang="sr-Cyrl-CS" sz="2000" dirty="0">
                <a:latin typeface="Palatino Linotype" pitchFamily="18" charset="0"/>
              </a:rPr>
              <a:t>специфичних за сопствене антигене</a:t>
            </a:r>
          </a:p>
          <a:p>
            <a:pPr algn="ctr">
              <a:buFont typeface="Wingdings" pitchFamily="2" charset="2"/>
              <a:buNone/>
            </a:pPr>
            <a:endParaRPr lang="sr-Cyrl-CS" sz="2400" b="1" dirty="0"/>
          </a:p>
          <a:p>
            <a:pPr>
              <a:buFont typeface="Wingdings" pitchFamily="2" charset="2"/>
              <a:buNone/>
            </a:pP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Palatino Linotype" pitchFamily="18" charset="0"/>
              </a:rPr>
              <a:t>Аутоимунске болести посредоване аутоантителима могу се пренети трансплацентално, као у случају неонаталне </a:t>
            </a:r>
            <a:r>
              <a:rPr lang="en-US" sz="2000" i="1" dirty="0" smtClean="0">
                <a:latin typeface="Palatino Linotype" pitchFamily="18" charset="0"/>
              </a:rPr>
              <a:t>Graves</a:t>
            </a:r>
            <a:r>
              <a:rPr lang="ru-RU" sz="2000" dirty="0" smtClean="0">
                <a:latin typeface="Palatino Linotype" pitchFamily="18" charset="0"/>
              </a:rPr>
              <a:t>-ове болести</a:t>
            </a:r>
            <a:r>
              <a:rPr lang="en-US" sz="2000" dirty="0" smtClean="0">
                <a:latin typeface="Palatino Linotype" pitchFamily="18" charset="0"/>
              </a:rPr>
              <a:t>, </a:t>
            </a:r>
            <a:r>
              <a:rPr lang="en-US" sz="2000" dirty="0" err="1" smtClean="0">
                <a:latin typeface="Palatino Linotype" pitchFamily="18" charset="0"/>
              </a:rPr>
              <a:t>lupusa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 или конгениталног комплетног срчаног блока. Преко плаценте могу проћи само </a:t>
            </a:r>
            <a:r>
              <a:rPr lang="en-US" sz="2000" dirty="0" err="1" smtClean="0">
                <a:latin typeface="Palatino Linotype" pitchFamily="18" charset="0"/>
              </a:rPr>
              <a:t>IgG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антитела / аутоантитела. Стога су неонаталне аутоимунске болести посредоване </a:t>
            </a:r>
            <a:r>
              <a:rPr lang="en-US" sz="2000" dirty="0" err="1" smtClean="0">
                <a:latin typeface="Palatino Linotype" pitchFamily="18" charset="0"/>
              </a:rPr>
              <a:t>IgG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антителима.</a:t>
            </a:r>
          </a:p>
          <a:p>
            <a:r>
              <a:rPr lang="ru-RU" sz="2000" dirty="0" smtClean="0">
                <a:latin typeface="Palatino Linotype" pitchFamily="18" charset="0"/>
              </a:rPr>
              <a:t>С обзиром на полуживот </a:t>
            </a:r>
            <a:r>
              <a:rPr lang="en-US" sz="2000" dirty="0" err="1" smtClean="0">
                <a:latin typeface="Palatino Linotype" pitchFamily="18" charset="0"/>
              </a:rPr>
              <a:t>IgG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антитела (двадесет један до двадесет и осам дана), сва мајчина </a:t>
            </a:r>
            <a:r>
              <a:rPr lang="en-US" sz="2000" dirty="0" err="1" smtClean="0">
                <a:latin typeface="Palatino Linotype" pitchFamily="18" charset="0"/>
              </a:rPr>
              <a:t>IgG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антитела нестају из циркулације бебе за шест до дванаест месеци </a:t>
            </a:r>
            <a:r>
              <a:rPr lang="en-US" sz="2000" i="1" dirty="0" smtClean="0">
                <a:latin typeface="Palatino Linotype" pitchFamily="18" charset="0"/>
              </a:rPr>
              <a:t>postpartum</a:t>
            </a:r>
            <a:r>
              <a:rPr lang="ru-RU" sz="2000" dirty="0" smtClean="0">
                <a:latin typeface="Palatino Linotype" pitchFamily="18" charset="0"/>
              </a:rPr>
              <a:t>. Стога је, у већини случајева, неонатална </a:t>
            </a:r>
            <a:r>
              <a:rPr lang="ru-RU" sz="2000" dirty="0" smtClean="0">
                <a:latin typeface="Palatino Linotype" pitchFamily="18" charset="0"/>
              </a:rPr>
              <a:t>аутоимунска </a:t>
            </a:r>
            <a:r>
              <a:rPr lang="ru-RU" sz="2000" dirty="0" smtClean="0">
                <a:latin typeface="Palatino Linotype" pitchFamily="18" charset="0"/>
              </a:rPr>
              <a:t>болест пролазна.</a:t>
            </a:r>
            <a:endParaRPr lang="en-US" sz="2000" dirty="0" smtClean="0">
              <a:latin typeface="Palatino Linotype" pitchFamily="18" charset="0"/>
            </a:endParaRPr>
          </a:p>
          <a:p>
            <a:r>
              <a:rPr lang="sr-Cyrl-RS" sz="2000" dirty="0" smtClean="0">
                <a:latin typeface="Palatino Linotype" pitchFamily="18" charset="0"/>
              </a:rPr>
              <a:t>И</a:t>
            </a:r>
            <a:r>
              <a:rPr lang="ru-RU" sz="2000" dirty="0" smtClean="0">
                <a:latin typeface="Palatino Linotype" pitchFamily="18" charset="0"/>
              </a:rPr>
              <a:t>зузетак је комплетни срчани блок новорођенчета, који је посредован трансплаценталним пролазом анти-</a:t>
            </a:r>
            <a:r>
              <a:rPr lang="en-US" sz="2000" dirty="0" smtClean="0">
                <a:latin typeface="Palatino Linotype" pitchFamily="18" charset="0"/>
              </a:rPr>
              <a:t>Ro </a:t>
            </a:r>
            <a:r>
              <a:rPr lang="ru-RU" sz="2000" dirty="0" smtClean="0">
                <a:latin typeface="Palatino Linotype" pitchFamily="18" charset="0"/>
              </a:rPr>
              <a:t>или анти-</a:t>
            </a:r>
            <a:r>
              <a:rPr lang="en-US" sz="2000" dirty="0" smtClean="0">
                <a:latin typeface="Palatino Linotype" pitchFamily="18" charset="0"/>
              </a:rPr>
              <a:t>La</a:t>
            </a:r>
            <a:r>
              <a:rPr lang="ru-RU" sz="2000" dirty="0" smtClean="0">
                <a:latin typeface="Palatino Linotype" pitchFamily="18" charset="0"/>
              </a:rPr>
              <a:t> аутоантитела која укрештено реагују са срчаним антигенима, изазивајући трајно оштећење.</a:t>
            </a:r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700" b="1" dirty="0" smtClean="0">
                <a:latin typeface="Palatino Linotype" pitchFamily="18" charset="0"/>
              </a:rPr>
              <a:t>П</a:t>
            </a:r>
            <a:r>
              <a:rPr lang="en-US" sz="2700" b="1" dirty="0" err="1" smtClean="0">
                <a:latin typeface="Palatino Linotype" pitchFamily="18" charset="0"/>
              </a:rPr>
              <a:t>одела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аутоимунских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болести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Palatino Linotype" pitchFamily="18" charset="0"/>
              </a:rPr>
              <a:t> </a:t>
            </a:r>
            <a:endParaRPr lang="en-US" sz="2400" dirty="0" smtClean="0">
              <a:latin typeface="Palatino Linotype" pitchFamily="18" charset="0"/>
            </a:endParaRPr>
          </a:p>
          <a:p>
            <a:r>
              <a:rPr lang="en-US" sz="2400" b="1" dirty="0" err="1" smtClean="0">
                <a:latin typeface="Palatino Linotype" pitchFamily="18" charset="0"/>
              </a:rPr>
              <a:t>Према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циљном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ткиву</a:t>
            </a:r>
            <a:r>
              <a:rPr lang="sr-Cyrl-RS" sz="2400" b="1" dirty="0" smtClean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 err="1" smtClean="0">
                <a:latin typeface="Palatino Linotype" pitchFamily="18" charset="0"/>
              </a:rPr>
              <a:t>орган-специфичне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endParaRPr lang="sr-Cyrl-RS" sz="2000" dirty="0" smtClean="0">
              <a:latin typeface="Palatino Linotype" pitchFamily="18" charset="0"/>
            </a:endParaRPr>
          </a:p>
          <a:p>
            <a:pPr lvl="1"/>
            <a:r>
              <a:rPr lang="en-US" sz="2000" dirty="0" err="1" smtClean="0">
                <a:latin typeface="Palatino Linotype" pitchFamily="18" charset="0"/>
              </a:rPr>
              <a:t>системске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endParaRPr lang="sr-Cyrl-RS" sz="2000" dirty="0" smtClean="0">
              <a:latin typeface="Palatino Linotype" pitchFamily="18" charset="0"/>
            </a:endParaRPr>
          </a:p>
          <a:p>
            <a:pPr lvl="1"/>
            <a:endParaRPr lang="sr-Cyrl-RS" sz="2000" b="1" dirty="0" smtClean="0">
              <a:latin typeface="Palatino Linotype" pitchFamily="18" charset="0"/>
            </a:endParaRPr>
          </a:p>
          <a:p>
            <a:pPr lvl="1">
              <a:buNone/>
            </a:pPr>
            <a:endParaRPr lang="en-US" sz="2000" dirty="0" smtClean="0">
              <a:latin typeface="Palatino Linotype" pitchFamily="18" charset="0"/>
            </a:endParaRPr>
          </a:p>
          <a:p>
            <a:r>
              <a:rPr lang="en-US" sz="2400" b="1" dirty="0" err="1" smtClean="0">
                <a:latin typeface="Palatino Linotype" pitchFamily="18" charset="0"/>
              </a:rPr>
              <a:t>Према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механизму</a:t>
            </a:r>
            <a:r>
              <a:rPr lang="sr-Cyrl-RS" sz="2400" b="1" dirty="0" smtClean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II </a:t>
            </a:r>
            <a:r>
              <a:rPr lang="en-US" sz="2000" dirty="0" err="1" smtClean="0">
                <a:latin typeface="Palatino Linotype" pitchFamily="18" charset="0"/>
              </a:rPr>
              <a:t>тип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преосетљивости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endParaRPr lang="sr-Cyrl-RS" sz="2000" dirty="0" smtClean="0">
              <a:latin typeface="Palatino Linotype" pitchFamily="18" charset="0"/>
            </a:endParaRPr>
          </a:p>
          <a:p>
            <a:pPr lvl="1"/>
            <a:r>
              <a:rPr lang="en-US" sz="2000" dirty="0" smtClean="0">
                <a:latin typeface="Palatino Linotype" pitchFamily="18" charset="0"/>
              </a:rPr>
              <a:t>III </a:t>
            </a:r>
            <a:r>
              <a:rPr lang="en-US" sz="2000" dirty="0" err="1" smtClean="0">
                <a:latin typeface="Palatino Linotype" pitchFamily="18" charset="0"/>
              </a:rPr>
              <a:t>тип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преосетљивости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endParaRPr lang="sr-Cyrl-RS" sz="2000" dirty="0" smtClean="0">
              <a:latin typeface="Palatino Linotype" pitchFamily="18" charset="0"/>
            </a:endParaRPr>
          </a:p>
          <a:p>
            <a:pPr lvl="1"/>
            <a:r>
              <a:rPr lang="en-US" sz="2000" dirty="0" smtClean="0">
                <a:latin typeface="Palatino Linotype" pitchFamily="18" charset="0"/>
              </a:rPr>
              <a:t>IV </a:t>
            </a:r>
            <a:r>
              <a:rPr lang="en-US" sz="2000" dirty="0" err="1" smtClean="0">
                <a:latin typeface="Palatino Linotype" pitchFamily="18" charset="0"/>
              </a:rPr>
              <a:t>тип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преосетљивости</a:t>
            </a:r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ladja\Pictures\slide_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7127"/>
          <a:stretch>
            <a:fillRect/>
          </a:stretch>
        </p:blipFill>
        <p:spPr bwMode="auto">
          <a:xfrm>
            <a:off x="609193" y="548680"/>
            <a:ext cx="7762155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 err="1" smtClean="0">
                <a:latin typeface="Palatino Linotype" pitchFamily="18" charset="0"/>
              </a:rPr>
              <a:t>Контакт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антигена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са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атиген-специфичним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лимфоцитима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може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да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има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три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 err="1" smtClean="0">
                <a:latin typeface="Palatino Linotype" pitchFamily="18" charset="0"/>
              </a:rPr>
              <a:t>исхода</a:t>
            </a:r>
            <a:r>
              <a:rPr lang="en-US" sz="2000" b="1" dirty="0" smtClean="0">
                <a:latin typeface="Palatino Linotype" pitchFamily="18" charset="0"/>
              </a:rPr>
              <a:t>:</a:t>
            </a:r>
            <a:endParaRPr lang="en-US" sz="200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39552" y="3789040"/>
            <a:ext cx="8229600" cy="30689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>
                <a:latin typeface="Palatino Linotype" pitchFamily="18" charset="0"/>
              </a:rPr>
              <a:t/>
            </a:r>
            <a:br>
              <a:rPr lang="en-US" sz="1600" b="1" dirty="0" smtClean="0">
                <a:latin typeface="Palatino Linotype" pitchFamily="18" charset="0"/>
              </a:rPr>
            </a:br>
            <a:r>
              <a:rPr lang="en-US" sz="1600" b="1" dirty="0" smtClean="0">
                <a:latin typeface="Palatino Linotype" pitchFamily="18" charset="0"/>
              </a:rPr>
              <a:t>1. </a:t>
            </a:r>
            <a:r>
              <a:rPr lang="en-US" sz="1600" b="1" dirty="0" err="1" smtClean="0">
                <a:latin typeface="Palatino Linotype" pitchFamily="18" charset="0"/>
              </a:rPr>
              <a:t>Активација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лимфоцита</a:t>
            </a:r>
            <a:r>
              <a:rPr lang="en-US" sz="1600" b="1" dirty="0" smtClean="0">
                <a:latin typeface="Palatino Linotype" pitchFamily="18" charset="0"/>
              </a:rPr>
              <a:t> и </a:t>
            </a:r>
            <a:r>
              <a:rPr lang="en-US" sz="1600" b="1" dirty="0" err="1" smtClean="0">
                <a:latin typeface="Palatino Linotype" pitchFamily="18" charset="0"/>
              </a:rPr>
              <a:t>имун</a:t>
            </a:r>
            <a:r>
              <a:rPr lang="sr-Cyrl-RS" sz="1600" b="1" dirty="0" smtClean="0">
                <a:latin typeface="Palatino Linotype" pitchFamily="18" charset="0"/>
              </a:rPr>
              <a:t>ск</a:t>
            </a:r>
            <a:r>
              <a:rPr lang="en-US" sz="1600" b="1" dirty="0" smtClean="0">
                <a:latin typeface="Palatino Linotype" pitchFamily="18" charset="0"/>
              </a:rPr>
              <a:t>и </a:t>
            </a:r>
            <a:r>
              <a:rPr lang="en-US" sz="1600" b="1" dirty="0" err="1" smtClean="0">
                <a:latin typeface="Palatino Linotype" pitchFamily="18" charset="0"/>
              </a:rPr>
              <a:t>одговор</a:t>
            </a:r>
            <a:r>
              <a:rPr lang="en-US" sz="1600" b="1" dirty="0" smtClean="0">
                <a:latin typeface="Palatino Linotype" pitchFamily="18" charset="0"/>
              </a:rPr>
              <a:t> (</a:t>
            </a:r>
            <a:r>
              <a:rPr lang="sr-Cyrl-RS" sz="1600" b="1" dirty="0" smtClean="0">
                <a:latin typeface="Palatino Linotype" pitchFamily="18" charset="0"/>
              </a:rPr>
              <a:t>и</a:t>
            </a:r>
            <a:r>
              <a:rPr lang="en-US" sz="1600" b="1" dirty="0" err="1" smtClean="0">
                <a:latin typeface="Palatino Linotype" pitchFamily="18" charset="0"/>
              </a:rPr>
              <a:t>муногени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антиген</a:t>
            </a:r>
            <a:r>
              <a:rPr lang="en-US" sz="1600" b="1" dirty="0" smtClean="0">
                <a:latin typeface="Palatino Linotype" pitchFamily="18" charset="0"/>
              </a:rPr>
              <a:t>)</a:t>
            </a:r>
            <a:br>
              <a:rPr lang="en-US" sz="1600" b="1" dirty="0" smtClean="0">
                <a:latin typeface="Palatino Linotype" pitchFamily="18" charset="0"/>
              </a:rPr>
            </a:br>
            <a:r>
              <a:rPr lang="en-US" sz="1600" b="1" dirty="0" smtClean="0">
                <a:latin typeface="Palatino Linotype" pitchFamily="18" charset="0"/>
              </a:rPr>
              <a:t>2. </a:t>
            </a:r>
            <a:r>
              <a:rPr lang="sr-Cyrl-RS" sz="1600" b="1" dirty="0" smtClean="0">
                <a:latin typeface="Palatino Linotype" pitchFamily="18" charset="0"/>
              </a:rPr>
              <a:t>Т</a:t>
            </a:r>
            <a:r>
              <a:rPr lang="en-US" sz="1600" b="1" dirty="0" err="1" smtClean="0">
                <a:latin typeface="Palatino Linotype" pitchFamily="18" charset="0"/>
              </a:rPr>
              <a:t>олеранција</a:t>
            </a:r>
            <a:r>
              <a:rPr lang="sr-Cyrl-RS" sz="1600" b="1" dirty="0" smtClean="0">
                <a:latin typeface="Palatino Linotype" pitchFamily="18" charset="0"/>
              </a:rPr>
              <a:t>-ф</a:t>
            </a:r>
            <a:r>
              <a:rPr lang="en-US" sz="1600" b="1" dirty="0" err="1" smtClean="0">
                <a:latin typeface="Palatino Linotype" pitchFamily="18" charset="0"/>
              </a:rPr>
              <a:t>ункционална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инактивација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или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смрт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лимфоцита</a:t>
            </a:r>
            <a:r>
              <a:rPr lang="en-US" sz="1600" b="1" dirty="0" smtClean="0">
                <a:latin typeface="Palatino Linotype" pitchFamily="18" charset="0"/>
              </a:rPr>
              <a:t>: (</a:t>
            </a:r>
            <a:r>
              <a:rPr lang="en-US" sz="1600" b="1" dirty="0" err="1" smtClean="0">
                <a:latin typeface="Palatino Linotype" pitchFamily="18" charset="0"/>
              </a:rPr>
              <a:t>толерогени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антиген</a:t>
            </a:r>
            <a:r>
              <a:rPr lang="en-US" sz="1600" b="1" dirty="0" smtClean="0">
                <a:latin typeface="Palatino Linotype" pitchFamily="18" charset="0"/>
              </a:rPr>
              <a:t>)</a:t>
            </a:r>
            <a:br>
              <a:rPr lang="en-US" sz="1600" b="1" dirty="0" smtClean="0">
                <a:latin typeface="Palatino Linotype" pitchFamily="18" charset="0"/>
              </a:rPr>
            </a:br>
            <a:r>
              <a:rPr lang="en-US" sz="1600" b="1" dirty="0" smtClean="0">
                <a:latin typeface="Palatino Linotype" pitchFamily="18" charset="0"/>
              </a:rPr>
              <a:t>3. </a:t>
            </a:r>
            <a:r>
              <a:rPr lang="en-US" sz="1600" b="1" dirty="0" err="1" smtClean="0">
                <a:latin typeface="Palatino Linotype" pitchFamily="18" charset="0"/>
              </a:rPr>
              <a:t>Игнорисање</a:t>
            </a:r>
            <a:r>
              <a:rPr lang="en-US" sz="1600" b="1" dirty="0" smtClean="0">
                <a:latin typeface="Palatino Linotype" pitchFamily="18" charset="0"/>
              </a:rPr>
              <a:t>: </a:t>
            </a:r>
            <a:r>
              <a:rPr lang="en-US" sz="1600" b="1" dirty="0" err="1" smtClean="0">
                <a:latin typeface="Palatino Linotype" pitchFamily="18" charset="0"/>
              </a:rPr>
              <a:t>лимфоцити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игноришу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присутан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антиген</a:t>
            </a:r>
            <a:r>
              <a:rPr lang="en-US" sz="1600" b="1" dirty="0" smtClean="0">
                <a:latin typeface="Palatino Linotype" pitchFamily="18" charset="0"/>
              </a:rPr>
              <a:t> и </a:t>
            </a:r>
            <a:r>
              <a:rPr lang="en-US" sz="1600" b="1" dirty="0" err="1" smtClean="0">
                <a:latin typeface="Palatino Linotype" pitchFamily="18" charset="0"/>
              </a:rPr>
              <a:t>не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реагују</a:t>
            </a:r>
            <a:r>
              <a:rPr lang="en-US" sz="1600" b="1" dirty="0" smtClean="0">
                <a:latin typeface="Palatino Linotype" pitchFamily="18" charset="0"/>
              </a:rPr>
              <a:t> (</a:t>
            </a:r>
            <a:r>
              <a:rPr lang="en-US" sz="1600" b="1" dirty="0" err="1" smtClean="0">
                <a:latin typeface="Palatino Linotype" pitchFamily="18" charset="0"/>
              </a:rPr>
              <a:t>неимуногени</a:t>
            </a:r>
            <a:r>
              <a:rPr lang="en-US" sz="1600" b="1" dirty="0" smtClean="0">
                <a:latin typeface="Palatino Linotype" pitchFamily="18" charset="0"/>
              </a:rPr>
              <a:t> </a:t>
            </a:r>
            <a:r>
              <a:rPr lang="en-US" sz="1600" b="1" dirty="0" err="1" smtClean="0">
                <a:latin typeface="Palatino Linotype" pitchFamily="18" charset="0"/>
              </a:rPr>
              <a:t>антиген</a:t>
            </a:r>
            <a:r>
              <a:rPr lang="en-US" sz="1600" b="1" dirty="0" smtClean="0">
                <a:latin typeface="Palatino Linotype" pitchFamily="18" charset="0"/>
              </a:rPr>
              <a:t>)</a:t>
            </a:r>
            <a:endParaRPr lang="en-US" sz="1600" dirty="0">
              <a:latin typeface="Palatino Linotype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268760"/>
            <a:ext cx="5184701" cy="2540476"/>
          </a:xfrm>
          <a:prstGeom prst="rect">
            <a:avLst/>
          </a:prstGeom>
          <a:noFill/>
          <a:ln/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627784" y="5486400"/>
            <a:ext cx="38171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sr-Cyrl-CS" sz="1600" b="1" dirty="0">
                <a:latin typeface="Palatino Linotype" pitchFamily="18" charset="0"/>
              </a:rPr>
              <a:t>Исход зависи од: </a:t>
            </a:r>
          </a:p>
          <a:p>
            <a:pPr marL="450850" lvl="1" indent="265113">
              <a:buFontTx/>
              <a:buChar char="•"/>
            </a:pPr>
            <a:r>
              <a:rPr lang="sr-Cyrl-CS" sz="1600" b="1" dirty="0">
                <a:latin typeface="Palatino Linotype" pitchFamily="18" charset="0"/>
              </a:rPr>
              <a:t>природе лимфоцита</a:t>
            </a:r>
          </a:p>
          <a:p>
            <a:pPr marL="450850" lvl="1" indent="265113">
              <a:buFontTx/>
              <a:buChar char="•"/>
            </a:pPr>
            <a:r>
              <a:rPr lang="sr-Cyrl-CS" sz="1600" b="1" dirty="0">
                <a:latin typeface="Palatino Linotype" pitchFamily="18" charset="0"/>
              </a:rPr>
              <a:t>природе антигена</a:t>
            </a:r>
          </a:p>
          <a:p>
            <a:pPr marL="450850" lvl="1" indent="265113">
              <a:buFontTx/>
              <a:buChar char="•"/>
            </a:pPr>
            <a:r>
              <a:rPr lang="sr-Cyrl-CS" sz="1600" b="1" dirty="0">
                <a:latin typeface="Palatino Linotype" pitchFamily="18" charset="0"/>
              </a:rPr>
              <a:t>начина презентације</a:t>
            </a:r>
            <a:endParaRPr lang="en-US" sz="16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sr-Cyrl-CS" sz="3100" b="1" dirty="0" smtClean="0">
                <a:latin typeface="Palatino Linotype" pitchFamily="18" charset="0"/>
              </a:rPr>
              <a:t/>
            </a:r>
            <a:br>
              <a:rPr lang="sr-Cyrl-CS" sz="3100" b="1" dirty="0" smtClean="0">
                <a:latin typeface="Palatino Linotype" pitchFamily="18" charset="0"/>
              </a:rPr>
            </a:br>
            <a:r>
              <a:rPr lang="sr-Cyrl-CS" sz="3100" b="1" dirty="0" smtClean="0">
                <a:latin typeface="Palatino Linotype" pitchFamily="18" charset="0"/>
              </a:rPr>
              <a:t/>
            </a:r>
            <a:br>
              <a:rPr lang="sr-Cyrl-CS" sz="3100" b="1" dirty="0" smtClean="0">
                <a:latin typeface="Palatino Linotype" pitchFamily="18" charset="0"/>
              </a:rPr>
            </a:br>
            <a:r>
              <a:rPr lang="sr-Cyrl-CS" sz="3100" b="1" dirty="0" smtClean="0">
                <a:latin typeface="Palatino Linotype" pitchFamily="18" charset="0"/>
              </a:rPr>
              <a:t>МНС гени и аутоимунст</a:t>
            </a:r>
            <a:br>
              <a:rPr lang="sr-Cyrl-CS" sz="3100" b="1" dirty="0" smtClean="0">
                <a:latin typeface="Palatino Linotype" pitchFamily="18" charset="0"/>
              </a:rPr>
            </a:br>
            <a:r>
              <a:rPr lang="en-US" sz="3100" b="1" dirty="0" smtClean="0">
                <a:latin typeface="Palatino Linotype" pitchFamily="18" charset="0"/>
              </a:rPr>
              <a:t> </a:t>
            </a:r>
            <a:r>
              <a:rPr lang="en-US" sz="2700" b="1" dirty="0" smtClean="0">
                <a:latin typeface="Palatino Linotype" pitchFamily="18" charset="0"/>
              </a:rPr>
              <a:t>”</a:t>
            </a:r>
            <a:r>
              <a:rPr lang="en-US" sz="2700" b="1" dirty="0" err="1" smtClean="0">
                <a:latin typeface="Palatino Linotype" pitchFamily="18" charset="0"/>
              </a:rPr>
              <a:t>релативни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ризик</a:t>
            </a:r>
            <a:r>
              <a:rPr lang="en-US" sz="2700" b="1" dirty="0" smtClean="0">
                <a:latin typeface="Palatino Linotype" pitchFamily="18" charset="0"/>
              </a:rPr>
              <a:t>” </a:t>
            </a:r>
            <a:r>
              <a:rPr lang="en-US" sz="2700" b="1" dirty="0" err="1" smtClean="0">
                <a:latin typeface="Palatino Linotype" pitchFamily="18" charset="0"/>
              </a:rPr>
              <a:t>обољевања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од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аутоимунских</a:t>
            </a:r>
            <a:r>
              <a:rPr lang="sr-Cyrl-RS" sz="2700" b="1" dirty="0" smtClean="0">
                <a:latin typeface="Palatino Linotype" pitchFamily="18" charset="0"/>
              </a:rPr>
              <a:t> болести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sz="3600" dirty="0" smtClean="0">
                <a:latin typeface="Palatino Linotype" pitchFamily="18" charset="0"/>
              </a:rPr>
              <a:t>	</a:t>
            </a:r>
            <a:r>
              <a:rPr lang="en-US" sz="3600" dirty="0" err="1" smtClean="0">
                <a:latin typeface="Palatino Linotype" pitchFamily="18" charset="0"/>
              </a:rPr>
              <a:t>Многе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аутоимунске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болести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повезане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су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са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експресијом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одређених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гена</a:t>
            </a:r>
            <a:r>
              <a:rPr lang="en-US" sz="3600" dirty="0" smtClean="0">
                <a:latin typeface="Palatino Linotype" pitchFamily="18" charset="0"/>
              </a:rPr>
              <a:t>, </a:t>
            </a:r>
            <a:r>
              <a:rPr lang="en-US" sz="3600" dirty="0" err="1" smtClean="0">
                <a:latin typeface="Palatino Linotype" pitchFamily="18" charset="0"/>
              </a:rPr>
              <a:t>посебно</a:t>
            </a:r>
            <a:r>
              <a:rPr lang="en-US" sz="3600" dirty="0" smtClean="0">
                <a:latin typeface="Palatino Linotype" pitchFamily="18" charset="0"/>
              </a:rPr>
              <a:t> MHC (HLA) </a:t>
            </a:r>
            <a:r>
              <a:rPr lang="en-US" sz="3600" dirty="0" err="1" smtClean="0">
                <a:latin typeface="Palatino Linotype" pitchFamily="18" charset="0"/>
              </a:rPr>
              <a:t>локуса</a:t>
            </a:r>
            <a:r>
              <a:rPr lang="sr-Cyrl-RS" sz="3600" dirty="0" smtClean="0">
                <a:latin typeface="Palatino Linotype" pitchFamily="18" charset="0"/>
              </a:rPr>
              <a:t>. И</a:t>
            </a:r>
            <a:r>
              <a:rPr lang="en-US" sz="3600" dirty="0" err="1" smtClean="0">
                <a:latin typeface="Palatino Linotype" pitchFamily="18" charset="0"/>
              </a:rPr>
              <a:t>нциденца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болести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означена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је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као</a:t>
            </a:r>
            <a:r>
              <a:rPr lang="en-US" sz="3600" dirty="0" smtClean="0">
                <a:latin typeface="Palatino Linotype" pitchFamily="18" charset="0"/>
              </a:rPr>
              <a:t> “</a:t>
            </a:r>
            <a:r>
              <a:rPr lang="en-US" sz="3600" dirty="0" err="1" smtClean="0">
                <a:latin typeface="Palatino Linotype" pitchFamily="18" charset="0"/>
              </a:rPr>
              <a:t>релативни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ризик</a:t>
            </a:r>
            <a:r>
              <a:rPr lang="en-US" sz="3600" dirty="0" smtClean="0">
                <a:latin typeface="Palatino Linotype" pitchFamily="18" charset="0"/>
              </a:rPr>
              <a:t>”, </a:t>
            </a:r>
            <a:r>
              <a:rPr lang="en-US" sz="3600" dirty="0" err="1" smtClean="0">
                <a:latin typeface="Palatino Linotype" pitchFamily="18" charset="0"/>
              </a:rPr>
              <a:t>иако</a:t>
            </a:r>
            <a:r>
              <a:rPr lang="en-US" sz="3600" dirty="0" smtClean="0">
                <a:latin typeface="Palatino Linotype" pitchFamily="18" charset="0"/>
              </a:rPr>
              <a:t> HLA </a:t>
            </a:r>
            <a:r>
              <a:rPr lang="en-US" sz="3600" dirty="0" err="1" smtClean="0">
                <a:latin typeface="Palatino Linotype" pitchFamily="18" charset="0"/>
              </a:rPr>
              <a:t>алел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није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узрок</a:t>
            </a:r>
            <a:r>
              <a:rPr lang="en-US" sz="3600" dirty="0" smtClean="0">
                <a:latin typeface="Palatino Linotype" pitchFamily="18" charset="0"/>
              </a:rPr>
              <a:t> </a:t>
            </a:r>
            <a:r>
              <a:rPr lang="en-US" sz="3600" dirty="0" err="1" smtClean="0">
                <a:latin typeface="Palatino Linotype" pitchFamily="18" charset="0"/>
              </a:rPr>
              <a:t>болести</a:t>
            </a:r>
            <a:endParaRPr lang="en-US" sz="3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sz="3600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sr-Cyrl-CS" b="1" dirty="0" smtClean="0">
                <a:latin typeface="Palatino Linotype" pitchFamily="18" charset="0"/>
              </a:rPr>
              <a:t>Могућа објашњења: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CS" dirty="0" smtClean="0">
                <a:latin typeface="Palatino Linotype" pitchFamily="18" charset="0"/>
              </a:rPr>
              <a:t>Тај МНС алел не приказује сопствене антигене  у тимусу– нема негативне селекције</a:t>
            </a:r>
          </a:p>
          <a:p>
            <a:pPr>
              <a:lnSpc>
                <a:spcPct val="80000"/>
              </a:lnSpc>
              <a:buNone/>
            </a:pPr>
            <a:endParaRPr lang="sr-Cyrl-CS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CS" dirty="0" smtClean="0">
                <a:latin typeface="Palatino Linotype" pitchFamily="18" charset="0"/>
              </a:rPr>
              <a:t>Тај алел не стимулише регулаторне ћелије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sr-Cyrl-CS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CS" dirty="0" smtClean="0">
                <a:latin typeface="Palatino Linotype" pitchFamily="18" charset="0"/>
              </a:rPr>
              <a:t>Тај МНС алел је одговоран за антигенску мимикрију</a:t>
            </a:r>
          </a:p>
          <a:p>
            <a:pPr>
              <a:lnSpc>
                <a:spcPct val="80000"/>
              </a:lnSpc>
            </a:pPr>
            <a:endParaRPr lang="sr-Cyrl-CS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CS" dirty="0" smtClean="0">
                <a:latin typeface="Palatino Linotype" pitchFamily="18" charset="0"/>
              </a:rPr>
              <a:t>Тај МНС алел се наслеђује спрегнуто са одговорним геном...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800" b="1" dirty="0" smtClean="0">
                <a:latin typeface="Palatino Linotype" pitchFamily="18" charset="0"/>
              </a:rPr>
              <a:t>Удруженост алела МНС са аутоимунским болестима</a:t>
            </a:r>
            <a:endParaRPr lang="en-US" sz="2800" dirty="0"/>
          </a:p>
        </p:txBody>
      </p:sp>
      <p:pic>
        <p:nvPicPr>
          <p:cNvPr id="3074" name="Picture 2" descr="D:\KNJIGE\New folder\table 1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769" b="30955"/>
          <a:stretch>
            <a:fillRect/>
          </a:stretch>
        </p:blipFill>
        <p:spPr bwMode="auto">
          <a:xfrm>
            <a:off x="1547664" y="1772816"/>
            <a:ext cx="633628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764704"/>
            <a:ext cx="4690864" cy="2002234"/>
          </a:xfrm>
        </p:spPr>
        <p:txBody>
          <a:bodyPr>
            <a:normAutofit/>
          </a:bodyPr>
          <a:lstStyle/>
          <a:p>
            <a:r>
              <a:rPr lang="sr-Cyrl-CS" sz="2400" b="1" dirty="0" smtClean="0">
                <a:latin typeface="Palatino Linotype" pitchFamily="18" charset="0"/>
              </a:rPr>
              <a:t>Удруженост </a:t>
            </a:r>
            <a:r>
              <a:rPr lang="en-US" sz="2400" b="1" dirty="0" smtClean="0">
                <a:latin typeface="Palatino Linotype" pitchFamily="18" charset="0"/>
              </a:rPr>
              <a:t>non</a:t>
            </a:r>
            <a:r>
              <a:rPr lang="sr-Cyrl-CS" sz="2400" b="1" dirty="0" smtClean="0">
                <a:latin typeface="Palatino Linotype" pitchFamily="18" charset="0"/>
              </a:rPr>
              <a:t>МНС </a:t>
            </a:r>
            <a:r>
              <a:rPr lang="sr-Cyrl-RS" sz="2400" b="1" dirty="0" smtClean="0">
                <a:latin typeface="Palatino Linotype" pitchFamily="18" charset="0"/>
              </a:rPr>
              <a:t>гена </a:t>
            </a:r>
            <a:r>
              <a:rPr lang="sr-Cyrl-CS" sz="2400" b="1" dirty="0" smtClean="0">
                <a:latin typeface="Palatino Linotype" pitchFamily="18" charset="0"/>
              </a:rPr>
              <a:t>са аутоимунским болестима</a:t>
            </a:r>
            <a:endParaRPr lang="en-US" sz="2400" dirty="0"/>
          </a:p>
        </p:txBody>
      </p:sp>
      <p:pic>
        <p:nvPicPr>
          <p:cNvPr id="1026" name="Picture 2" descr="D:\KNJIGE\New folder\table 2.tif"/>
          <p:cNvPicPr>
            <a:picLocks noChangeAspect="1" noChangeArrowheads="1"/>
          </p:cNvPicPr>
          <p:nvPr/>
        </p:nvPicPr>
        <p:blipFill>
          <a:blip r:embed="rId2" cstate="print"/>
          <a:srcRect l="4304" t="2203" r="5322" b="1917"/>
          <a:stretch>
            <a:fillRect/>
          </a:stretch>
        </p:blipFill>
        <p:spPr bwMode="auto">
          <a:xfrm>
            <a:off x="35496" y="980728"/>
            <a:ext cx="3024336" cy="58326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" name="Picture 2" descr="D:\KNJIGE\New folder\table 3.tif"/>
          <p:cNvPicPr>
            <a:picLocks noChangeAspect="1" noChangeArrowheads="1"/>
          </p:cNvPicPr>
          <p:nvPr/>
        </p:nvPicPr>
        <p:blipFill>
          <a:blip r:embed="rId3" cstate="print"/>
          <a:srcRect l="2114" t="6473" r="3866" b="3395"/>
          <a:stretch>
            <a:fillRect/>
          </a:stretch>
        </p:blipFill>
        <p:spPr bwMode="auto">
          <a:xfrm>
            <a:off x="3203848" y="3916562"/>
            <a:ext cx="5940152" cy="294143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800" b="1" dirty="0" smtClean="0">
                <a:latin typeface="Palatino Linotype" pitchFamily="18" charset="0"/>
              </a:rPr>
              <a:t>Инфекција и аутоимуност</a:t>
            </a:r>
            <a:endParaRPr lang="en-US" sz="2800" dirty="0"/>
          </a:p>
        </p:txBody>
      </p:sp>
      <p:pic>
        <p:nvPicPr>
          <p:cNvPr id="1026" name="Picture 2" descr="D:\KNJIGE\New folder\fig 9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278" r="667" b="17650"/>
          <a:stretch>
            <a:fillRect/>
          </a:stretch>
        </p:blipFill>
        <p:spPr bwMode="auto">
          <a:xfrm>
            <a:off x="179512" y="1484784"/>
            <a:ext cx="4752528" cy="446449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004048" y="1412776"/>
            <a:ext cx="4139952" cy="509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sr-Cyrl-CS" b="1" dirty="0" smtClean="0">
                <a:latin typeface="Comic Sans MS" pitchFamily="66" charset="0"/>
              </a:rPr>
              <a:t>  </a:t>
            </a:r>
            <a:r>
              <a:rPr lang="sr-Cyrl-CS" sz="1600" dirty="0" smtClean="0">
                <a:latin typeface="Palatino Linotype" pitchFamily="18" charset="0"/>
              </a:rPr>
              <a:t>Инфекција може да активира аутореактивне клонове на више начина:</a:t>
            </a:r>
          </a:p>
          <a:p>
            <a:pPr marL="182563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sr-Cyrl-CS" sz="1600" dirty="0" smtClean="0">
                <a:latin typeface="Palatino Linotype" pitchFamily="18" charset="0"/>
              </a:rPr>
              <a:t>прекидом анергије на сопствено јер индукује експресију костимулатора </a:t>
            </a:r>
            <a:r>
              <a:rPr lang="en-US" sz="1600" dirty="0" smtClean="0">
                <a:latin typeface="Palatino Linotype" pitchFamily="18" charset="0"/>
              </a:rPr>
              <a:t>“</a:t>
            </a:r>
            <a:r>
              <a:rPr lang="sr-Cyrl-CS" sz="1600" dirty="0" smtClean="0">
                <a:latin typeface="Palatino Linotype" pitchFamily="18" charset="0"/>
              </a:rPr>
              <a:t>посматрачка активација </a:t>
            </a:r>
            <a:r>
              <a:rPr lang="en-US" sz="1600" dirty="0" smtClean="0">
                <a:latin typeface="Palatino Linotype" pitchFamily="18" charset="0"/>
              </a:rPr>
              <a:t>“</a:t>
            </a:r>
            <a:endParaRPr lang="sr-Cyrl-CS" sz="1600" dirty="0" smtClean="0">
              <a:latin typeface="Palatino Linotype" pitchFamily="18" charset="0"/>
            </a:endParaRPr>
          </a:p>
          <a:p>
            <a:pPr marL="182563" lvl="0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ru-RU" sz="1600" dirty="0" smtClean="0">
                <a:latin typeface="Palatino Linotype" pitchFamily="18" charset="0"/>
              </a:rPr>
              <a:t>молекулском мимикријом- пептидни антигени микроорганизама слични сопственим антигенима - (укрштена реактивност)</a:t>
            </a:r>
          </a:p>
          <a:p>
            <a:pPr marL="182563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sr-Cyrl-CS" sz="1600" dirty="0" smtClean="0">
                <a:latin typeface="Palatino Linotype" pitchFamily="18" charset="0"/>
              </a:rPr>
              <a:t>ослобађањем </a:t>
            </a:r>
            <a:r>
              <a:rPr lang="vi-VN" sz="1600" dirty="0" smtClean="0">
                <a:latin typeface="Palatino Linotype" pitchFamily="18" charset="0"/>
              </a:rPr>
              <a:t>секвестрираних </a:t>
            </a:r>
            <a:r>
              <a:rPr lang="en-US" sz="1600" dirty="0" smtClean="0">
                <a:latin typeface="Palatino Linotype" pitchFamily="18" charset="0"/>
              </a:rPr>
              <a:t>“</a:t>
            </a:r>
            <a:r>
              <a:rPr lang="sr-Cyrl-CS" sz="1600" dirty="0" smtClean="0">
                <a:latin typeface="Palatino Linotype" pitchFamily="18" charset="0"/>
              </a:rPr>
              <a:t>невидљивих</a:t>
            </a:r>
            <a:r>
              <a:rPr lang="en-US" sz="1600" dirty="0" smtClean="0">
                <a:latin typeface="Palatino Linotype" pitchFamily="18" charset="0"/>
              </a:rPr>
              <a:t>”</a:t>
            </a:r>
            <a:r>
              <a:rPr lang="sr-Cyrl-CS" sz="1600" dirty="0" smtClean="0">
                <a:latin typeface="Palatino Linotype" pitchFamily="18" charset="0"/>
              </a:rPr>
              <a:t> </a:t>
            </a:r>
            <a:r>
              <a:rPr lang="vi-VN" sz="1600" dirty="0" smtClean="0">
                <a:latin typeface="Palatino Linotype" pitchFamily="18" charset="0"/>
              </a:rPr>
              <a:t>антигена (нпр., око, тестис)</a:t>
            </a:r>
            <a:endParaRPr lang="sr-Cyrl-RS" sz="1600" dirty="0" smtClean="0">
              <a:latin typeface="Palatino Linotype" pitchFamily="18" charset="0"/>
            </a:endParaRPr>
          </a:p>
          <a:p>
            <a:pPr marL="182563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sr-Cyrl-RS" sz="1600" dirty="0" smtClean="0">
                <a:latin typeface="Palatino Linotype" pitchFamily="18" charset="0"/>
              </a:rPr>
              <a:t>с</a:t>
            </a:r>
            <a:r>
              <a:rPr lang="vi-VN" sz="1600" dirty="0" smtClean="0">
                <a:latin typeface="Palatino Linotype" pitchFamily="18" charset="0"/>
              </a:rPr>
              <a:t>уперантигени</a:t>
            </a:r>
            <a:r>
              <a:rPr lang="sr-Cyrl-RS" sz="1600" dirty="0" smtClean="0">
                <a:latin typeface="Palatino Linotype" pitchFamily="18" charset="0"/>
              </a:rPr>
              <a:t>ма</a:t>
            </a:r>
            <a:r>
              <a:rPr lang="vi-VN" sz="1600" dirty="0" smtClean="0">
                <a:latin typeface="Palatino Linotype" pitchFamily="18" charset="0"/>
              </a:rPr>
              <a:t> микроорганизама</a:t>
            </a:r>
            <a:r>
              <a:rPr lang="sr-Cyrl-RS" sz="1600" dirty="0" smtClean="0">
                <a:latin typeface="Palatino Linotype" pitchFamily="18" charset="0"/>
              </a:rPr>
              <a:t> (поликлоски активатори)</a:t>
            </a:r>
          </a:p>
          <a:p>
            <a:pPr marL="182563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sr-Cyrl-RS" sz="1600" dirty="0" smtClean="0">
                <a:latin typeface="Palatino Linotype" pitchFamily="18" charset="0"/>
              </a:rPr>
              <a:t>ф</a:t>
            </a:r>
            <a:r>
              <a:rPr lang="vi-VN" sz="1600" dirty="0" smtClean="0">
                <a:latin typeface="Palatino Linotype" pitchFamily="18" charset="0"/>
              </a:rPr>
              <a:t>ормирање</a:t>
            </a:r>
            <a:r>
              <a:rPr lang="sr-Cyrl-RS" sz="1600" dirty="0" smtClean="0">
                <a:latin typeface="Palatino Linotype" pitchFamily="18" charset="0"/>
              </a:rPr>
              <a:t>м</a:t>
            </a:r>
            <a:r>
              <a:rPr lang="vi-VN" sz="1600" dirty="0" smtClean="0">
                <a:latin typeface="Palatino Linotype" pitchFamily="18" charset="0"/>
              </a:rPr>
              <a:t> неоантигена - вирусне инфекције</a:t>
            </a:r>
            <a:endParaRPr lang="en-US" sz="1600" dirty="0" smtClean="0">
              <a:latin typeface="Palatino Linotype" pitchFamily="18" charset="0"/>
            </a:endParaRPr>
          </a:p>
          <a:p>
            <a:pPr marL="182563" indent="-182563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AutoNum type="arabicPeriod"/>
            </a:pPr>
            <a:r>
              <a:rPr lang="sr-Cyrl-CS" sz="1600" dirty="0" smtClean="0">
                <a:latin typeface="Palatino Linotype" pitchFamily="18" charset="0"/>
              </a:rPr>
              <a:t>ангажовањем </a:t>
            </a:r>
            <a:r>
              <a:rPr lang="sr-Latn-CS" sz="1600" dirty="0" smtClean="0">
                <a:latin typeface="Palatino Linotype" pitchFamily="18" charset="0"/>
              </a:rPr>
              <a:t>TLR</a:t>
            </a:r>
            <a:r>
              <a:rPr lang="sr-Cyrl-CS" sz="1600" dirty="0" smtClean="0">
                <a:latin typeface="Palatino Linotype" pitchFamily="18" charset="0"/>
              </a:rPr>
              <a:t> на аутореактивним В лимфоцитима</a:t>
            </a:r>
            <a:endParaRPr lang="en-US" sz="16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latin typeface="Palatino Linotype" pitchFamily="18" charset="0"/>
              </a:rPr>
              <a:t>Удруженост инфекције и аутоимуности</a:t>
            </a:r>
            <a:endParaRPr lang="en-US" sz="2400" b="1" dirty="0">
              <a:latin typeface="Palatino Linotype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23529" y="1628801"/>
          <a:ext cx="8424935" cy="49469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05512"/>
                <a:gridCol w="2609337"/>
                <a:gridCol w="3610086"/>
              </a:tblGrid>
              <a:tr h="509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latin typeface="Palatino Linotype" pitchFamily="18" charset="0"/>
                        </a:rPr>
                        <a:t>Микробни антигени</a:t>
                      </a:r>
                      <a:endParaRPr lang="en-US" sz="18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latin typeface="Palatino Linotype" pitchFamily="18" charset="0"/>
                        </a:rPr>
                        <a:t>Сопствени антигени сличне структуре</a:t>
                      </a:r>
                      <a:endParaRPr lang="en-US" sz="18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latin typeface="Palatino Linotype" pitchFamily="18" charset="0"/>
                        </a:rPr>
                        <a:t>Болест у којима молекулска мимикрија игра значајну улогу</a:t>
                      </a:r>
                      <a:endParaRPr lang="en-US" sz="18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</a:tr>
              <a:tr h="509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latin typeface="Palatino Linotype" pitchFamily="18" charset="0"/>
                        </a:rPr>
                        <a:t>Стрептококни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M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протеин (</a:t>
                      </a:r>
                      <a:r>
                        <a:rPr lang="en-US" sz="1600" i="1" dirty="0">
                          <a:latin typeface="Palatino Linotype" pitchFamily="18" charset="0"/>
                        </a:rPr>
                        <a:t>Group A streptococcus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)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Palatino Linotype" pitchFamily="18" charset="0"/>
                        </a:rPr>
                        <a:t>Антиген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који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се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налази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у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срчаном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мишићу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latin typeface="Palatino Linotype" pitchFamily="18" charset="0"/>
                        </a:rPr>
                        <a:t>Реуматска грозница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</a:tr>
              <a:tr h="7635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latin typeface="Palatino Linotype" pitchFamily="18" charset="0"/>
                        </a:rPr>
                        <a:t>Бактеријски </a:t>
                      </a:r>
                      <a:r>
                        <a:rPr lang="en-US" sz="1600" i="1" dirty="0">
                          <a:latin typeface="Palatino Linotype" pitchFamily="18" charset="0"/>
                        </a:rPr>
                        <a:t>heat shock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протеини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latin typeface="Palatino Linotype" pitchFamily="18" charset="0"/>
                        </a:rPr>
                        <a:t>сопствени</a:t>
                      </a:r>
                      <a:r>
                        <a:rPr lang="en-US" sz="1600" i="1" dirty="0">
                          <a:latin typeface="Palatino Linotype" pitchFamily="18" charset="0"/>
                        </a:rPr>
                        <a:t>-heat shock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протеини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latin typeface="Palatino Linotype" pitchFamily="18" charset="0"/>
                        </a:rPr>
                        <a:t>Доводи се у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вез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у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са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неколико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аутоимун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ск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их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болести</a:t>
                      </a:r>
                      <a:endParaRPr lang="en-US" sz="1600" dirty="0">
                        <a:latin typeface="Palatino Linotype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Palatino Linotype" pitchFamily="18" charset="0"/>
                        </a:rPr>
                        <a:t>али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још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увек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није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доказано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</a:tr>
              <a:tr h="1031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Palatino Linotype" pitchFamily="18" charset="0"/>
                        </a:rPr>
                        <a:t>Coxsackie B4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нуклеарни протеин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>
                          <a:latin typeface="Palatino Linotype" pitchFamily="18" charset="0"/>
                        </a:rPr>
                        <a:t>Глутамат дехидрогеназа </a:t>
                      </a:r>
                      <a:r>
                        <a:rPr lang="en-US" sz="1600">
                          <a:latin typeface="Palatino Linotype" pitchFamily="18" charset="0"/>
                        </a:rPr>
                        <a:t>(GAD)</a:t>
                      </a:r>
                      <a:br>
                        <a:rPr lang="en-US" sz="1600">
                          <a:latin typeface="Palatino Linotype" pitchFamily="18" charset="0"/>
                        </a:rPr>
                      </a:br>
                      <a:endParaRPr lang="en-US" sz="16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Palatino Linotype" pitchFamily="18" charset="0"/>
                        </a:rPr>
                        <a:t>diabetes mellitus</a:t>
                      </a:r>
                      <a:r>
                        <a:rPr lang="sr-Cyrl-RS" sz="1600" i="1" dirty="0">
                          <a:latin typeface="Palatino Linotype" pitchFamily="18" charset="0"/>
                        </a:rPr>
                        <a:t>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тип 1, </a:t>
                      </a:r>
                      <a:r>
                        <a:rPr lang="en-US" sz="1600" i="1" dirty="0">
                          <a:latin typeface="Palatino Linotype" pitchFamily="18" charset="0"/>
                        </a:rPr>
                        <a:t>Stiff M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an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 синдром (Синдром укоченог човека)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</a:tr>
              <a:tr h="1286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Palatino Linotype" pitchFamily="18" charset="0"/>
                        </a:rPr>
                        <a:t>Campylobacter </a:t>
                      </a:r>
                      <a:r>
                        <a:rPr lang="en-US" sz="1600" i="1" dirty="0" err="1">
                          <a:latin typeface="Palatino Linotype" pitchFamily="18" charset="0"/>
                        </a:rPr>
                        <a:t>jejuni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/>
                      </a:r>
                      <a:br>
                        <a:rPr lang="en-US" sz="1600" dirty="0">
                          <a:latin typeface="Palatino Linotype" pitchFamily="18" charset="0"/>
                        </a:rPr>
                      </a:br>
                      <a:r>
                        <a:rPr lang="sr-Cyrl-RS" sz="1600" dirty="0">
                          <a:latin typeface="Palatino Linotype" pitchFamily="18" charset="0"/>
                        </a:rPr>
                        <a:t>гликопротеини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/>
                      </a:r>
                      <a:br>
                        <a:rPr lang="en-US" sz="1600" dirty="0">
                          <a:latin typeface="Palatino Linotype" pitchFamily="18" charset="0"/>
                        </a:rPr>
                      </a:b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>
                          <a:latin typeface="Palatino Linotype" pitchFamily="18" charset="0"/>
                        </a:rPr>
                        <a:t>Ганглиозиди повезани са мијелином и</a:t>
                      </a:r>
                      <a:endParaRPr lang="en-US" sz="1600">
                        <a:latin typeface="Palatino Linotype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>
                          <a:latin typeface="Palatino Linotype" pitchFamily="18" charset="0"/>
                        </a:rPr>
                        <a:t>гликолипиди</a:t>
                      </a:r>
                      <a:endParaRPr lang="en-US" sz="16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Palatino Linotype" pitchFamily="18" charset="0"/>
                        </a:rPr>
                        <a:t>Guillain–Bar</a:t>
                      </a:r>
                      <a:r>
                        <a:rPr lang="en-US" sz="1600" dirty="0" err="1">
                          <a:latin typeface="Palatino Linotype" pitchFamily="18" charset="0"/>
                        </a:rPr>
                        <a:t>ré</a:t>
                      </a:r>
                      <a:r>
                        <a:rPr lang="en-US" sz="1600" dirty="0">
                          <a:latin typeface="Palatino Linotype" pitchFamily="18" charset="0"/>
                        </a:rPr>
                        <a:t> </a:t>
                      </a:r>
                      <a:r>
                        <a:rPr lang="sr-Cyrl-RS" sz="1600" dirty="0">
                          <a:latin typeface="Palatino Linotype" pitchFamily="18" charset="0"/>
                        </a:rPr>
                        <a:t>синдром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5607" marR="65607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700" b="1" dirty="0" smtClean="0">
                <a:latin typeface="Palatino Linotype" pitchFamily="18" charset="0"/>
              </a:rPr>
              <a:t>Удруженост инфекције и аутоимуно</a:t>
            </a:r>
            <a:r>
              <a:rPr lang="sr-Cyrl-RS" sz="2400" b="1" dirty="0" smtClean="0">
                <a:latin typeface="Palatino Linotype" pitchFamily="18" charset="0"/>
              </a:rPr>
              <a:t>сти</a:t>
            </a:r>
            <a:endParaRPr lang="en-US" sz="2400" dirty="0"/>
          </a:p>
        </p:txBody>
      </p:sp>
      <p:pic>
        <p:nvPicPr>
          <p:cNvPr id="3" name="Content Placeholder 6" descr="slide_35.jpg"/>
          <p:cNvPicPr>
            <a:picLocks noChangeAspect="1"/>
          </p:cNvPicPr>
          <p:nvPr/>
        </p:nvPicPr>
        <p:blipFill>
          <a:blip r:embed="rId2" cstate="print"/>
          <a:srcRect t="18880"/>
          <a:stretch>
            <a:fillRect/>
          </a:stretch>
        </p:blipFill>
        <p:spPr>
          <a:xfrm>
            <a:off x="467544" y="1628799"/>
            <a:ext cx="8280920" cy="503812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latin typeface="Palatino Linotype" pitchFamily="18" charset="0"/>
              </a:rPr>
              <a:t>Лекови и аутоимуност</a:t>
            </a:r>
            <a:endParaRPr lang="en-US" sz="24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sr-Cyrl-RS" dirty="0">
                <a:latin typeface="Palatino Linotype" pitchFamily="18" charset="0"/>
              </a:rPr>
              <a:t>Многи лекови су повезани са идиосинкратским нежељеним реакцијама које могу имати аутоимунску основу. Важно је направити разлику између имунског одговора на лек било да је он очекиван у односу на механизам дејства самог лека, на метаболит или је у вези са неким од молекула домаћина, и правог аутоимунског  процеса изазваног леком. Први  механизам реакција преосетљивости на лекове је обично реверзибилан при прекиду употребе лека, док други може напредовати независно од употребе лека и захтева неки облик имуносупресивног лечења</a:t>
            </a:r>
            <a:r>
              <a:rPr lang="sr-Cyrl-RS" dirty="0" smtClean="0">
                <a:latin typeface="Palatino Linotype" pitchFamily="18" charset="0"/>
              </a:rPr>
              <a:t>.</a:t>
            </a:r>
          </a:p>
          <a:p>
            <a:pPr>
              <a:buNone/>
            </a:pPr>
            <a:endParaRPr lang="en-US" dirty="0">
              <a:latin typeface="Palatino Linotype" pitchFamily="18" charset="0"/>
            </a:endParaRPr>
          </a:p>
          <a:p>
            <a:r>
              <a:rPr lang="sr-Cyrl-RS" dirty="0">
                <a:latin typeface="Palatino Linotype" pitchFamily="18" charset="0"/>
              </a:rPr>
              <a:t>Аутоимунски механизми на којима се заснива леком индукована аутоимуност могу укључивати процесе сличне молекулској мимикрији или могу зависити од способности лека да се директно веже у жлеб који садржи пептид у </a:t>
            </a:r>
            <a:r>
              <a:rPr lang="en-US" dirty="0" smtClean="0">
                <a:latin typeface="Palatino Linotype" pitchFamily="18" charset="0"/>
              </a:rPr>
              <a:t>MHC </a:t>
            </a:r>
            <a:r>
              <a:rPr lang="sr-Cyrl-RS" dirty="0" smtClean="0">
                <a:latin typeface="Palatino Linotype" pitchFamily="18" charset="0"/>
              </a:rPr>
              <a:t>молекулима</a:t>
            </a:r>
            <a:r>
              <a:rPr lang="sr-Cyrl-RS" dirty="0">
                <a:latin typeface="Palatino Linotype" pitchFamily="18" charset="0"/>
              </a:rPr>
              <a:t>, и тако директно </a:t>
            </a:r>
            <a:r>
              <a:rPr lang="sr-Cyrl-RS" dirty="0" smtClean="0">
                <a:latin typeface="Palatino Linotype" pitchFamily="18" charset="0"/>
              </a:rPr>
              <a:t>индукје </a:t>
            </a:r>
            <a:r>
              <a:rPr lang="sr-Cyrl-RS" dirty="0">
                <a:latin typeface="Palatino Linotype" pitchFamily="18" charset="0"/>
              </a:rPr>
              <a:t>абнормални одговор </a:t>
            </a:r>
            <a:r>
              <a:rPr lang="sr-Cyrl-RS" dirty="0" smtClean="0">
                <a:latin typeface="Palatino Linotype" pitchFamily="18" charset="0"/>
              </a:rPr>
              <a:t>Т-лимфоцита </a:t>
            </a:r>
            <a:r>
              <a:rPr lang="sr-Cyrl-RS" dirty="0">
                <a:latin typeface="Palatino Linotype" pitchFamily="18" charset="0"/>
              </a:rPr>
              <a:t>(пенициламин).</a:t>
            </a:r>
            <a:endParaRPr lang="en-US" dirty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latin typeface="Palatino Linotype" pitchFamily="18" charset="0"/>
              </a:rPr>
              <a:t>Лекови и аутоимуност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sr-Cyrl-RS" sz="5500" dirty="0">
                <a:latin typeface="Palatino Linotype" pitchFamily="18" charset="0"/>
              </a:rPr>
              <a:t>Аутоимуност посредована лековима (и преосетљивост на лекове уопште) погађа само мали део лечених.</a:t>
            </a:r>
            <a:endParaRPr lang="en-US" sz="5500" dirty="0">
              <a:latin typeface="Palatino Linotype" pitchFamily="18" charset="0"/>
            </a:endParaRPr>
          </a:p>
          <a:p>
            <a:pPr algn="just"/>
            <a:r>
              <a:rPr lang="sr-Cyrl-RS" sz="5500" dirty="0">
                <a:latin typeface="Palatino Linotype" pitchFamily="18" charset="0"/>
              </a:rPr>
              <a:t>Ова разлика у осетљивости је вероватно у великој мери генетски детерминисана. Генетска варијација унутар </a:t>
            </a:r>
            <a:r>
              <a:rPr lang="en-US" sz="5500" dirty="0" smtClean="0">
                <a:latin typeface="Palatino Linotype" pitchFamily="18" charset="0"/>
              </a:rPr>
              <a:t>MHC</a:t>
            </a:r>
            <a:r>
              <a:rPr lang="sr-Cyrl-RS" sz="5500" dirty="0" smtClean="0">
                <a:latin typeface="Palatino Linotype" pitchFamily="18" charset="0"/>
              </a:rPr>
              <a:t> </a:t>
            </a:r>
            <a:r>
              <a:rPr lang="sr-Cyrl-RS" sz="5500" dirty="0">
                <a:latin typeface="Palatino Linotype" pitchFamily="18" charset="0"/>
              </a:rPr>
              <a:t>молекула потенцијално утиче на ниво препознавања лек-сопствени антиген-комплекса од стране Т ћелија. На пример, </a:t>
            </a:r>
            <a:r>
              <a:rPr lang="en-US" sz="5500" dirty="0" smtClean="0">
                <a:latin typeface="Palatino Linotype" pitchFamily="18" charset="0"/>
              </a:rPr>
              <a:t>HLA</a:t>
            </a:r>
            <a:r>
              <a:rPr lang="sr-Cyrl-RS" sz="5500" dirty="0" smtClean="0">
                <a:latin typeface="Palatino Linotype" pitchFamily="18" charset="0"/>
              </a:rPr>
              <a:t>-</a:t>
            </a:r>
            <a:r>
              <a:rPr lang="en-US" sz="5500" dirty="0" smtClean="0">
                <a:latin typeface="Palatino Linotype" pitchFamily="18" charset="0"/>
              </a:rPr>
              <a:t>DR</a:t>
            </a:r>
            <a:r>
              <a:rPr lang="sr-Cyrl-RS" sz="5500" dirty="0" smtClean="0">
                <a:latin typeface="Palatino Linotype" pitchFamily="18" charset="0"/>
              </a:rPr>
              <a:t>2 </a:t>
            </a:r>
            <a:r>
              <a:rPr lang="sr-Cyrl-RS" sz="5500" dirty="0">
                <a:latin typeface="Palatino Linotype" pitchFamily="18" charset="0"/>
              </a:rPr>
              <a:t>је повезан са миастенијом гравис индукованом пенициламином, док је </a:t>
            </a:r>
            <a:r>
              <a:rPr lang="en-US" sz="5500" dirty="0" smtClean="0">
                <a:latin typeface="Palatino Linotype" pitchFamily="18" charset="0"/>
              </a:rPr>
              <a:t>DR</a:t>
            </a:r>
            <a:r>
              <a:rPr lang="sr-Cyrl-RS" sz="5500" dirty="0" smtClean="0">
                <a:latin typeface="Palatino Linotype" pitchFamily="18" charset="0"/>
              </a:rPr>
              <a:t>3 </a:t>
            </a:r>
            <a:r>
              <a:rPr lang="sr-Cyrl-RS" sz="5500" dirty="0">
                <a:latin typeface="Palatino Linotype" pitchFamily="18" charset="0"/>
              </a:rPr>
              <a:t>повезан са нефритисом индукованим пенициламином. Генетске варијације у  метаболизму лекова су такође важне. Најбоље окарактерисан пример је однос између </a:t>
            </a:r>
            <a:r>
              <a:rPr lang="en-US" sz="5500" dirty="0" smtClean="0">
                <a:latin typeface="Palatino Linotype" pitchFamily="18" charset="0"/>
              </a:rPr>
              <a:t>SLE</a:t>
            </a:r>
            <a:r>
              <a:rPr lang="sr-Cyrl-RS" sz="5500" dirty="0" smtClean="0">
                <a:latin typeface="Palatino Linotype" pitchFamily="18" charset="0"/>
              </a:rPr>
              <a:t> </a:t>
            </a:r>
            <a:r>
              <a:rPr lang="sr-Cyrl-RS" sz="5500" dirty="0">
                <a:latin typeface="Palatino Linotype" pitchFamily="18" charset="0"/>
              </a:rPr>
              <a:t>изазваног леком и брзине ацетилације лекова окидача: спори ацетилатори су </a:t>
            </a:r>
            <a:r>
              <a:rPr lang="sr-Cyrl-RS" sz="5500" dirty="0" smtClean="0">
                <a:latin typeface="Palatino Linotype" pitchFamily="18" charset="0"/>
              </a:rPr>
              <a:t>склонији </a:t>
            </a:r>
            <a:r>
              <a:rPr lang="en-US" sz="5500" dirty="0" smtClean="0">
                <a:latin typeface="Palatino Linotype" pitchFamily="18" charset="0"/>
              </a:rPr>
              <a:t>SLE</a:t>
            </a:r>
            <a:r>
              <a:rPr lang="sr-Cyrl-RS" sz="5500" dirty="0" smtClean="0">
                <a:latin typeface="Palatino Linotype" pitchFamily="18" charset="0"/>
              </a:rPr>
              <a:t>. Прептоставља </a:t>
            </a:r>
            <a:r>
              <a:rPr lang="sr-Cyrl-RS" sz="5500" dirty="0">
                <a:latin typeface="Palatino Linotype" pitchFamily="18" charset="0"/>
              </a:rPr>
              <a:t>се да овај делимично измењени метаболизам омогућава формирање </a:t>
            </a:r>
            <a:r>
              <a:rPr lang="sr-Cyrl-RS" sz="5500" dirty="0" smtClean="0">
                <a:latin typeface="Palatino Linotype" pitchFamily="18" charset="0"/>
              </a:rPr>
              <a:t>имунских </a:t>
            </a:r>
            <a:r>
              <a:rPr lang="sr-Cyrl-RS" sz="5500" dirty="0" smtClean="0">
                <a:latin typeface="Palatino Linotype" pitchFamily="18" charset="0"/>
              </a:rPr>
              <a:t>конјугата </a:t>
            </a:r>
            <a:r>
              <a:rPr lang="sr-Cyrl-RS" sz="5500" dirty="0">
                <a:latin typeface="Palatino Linotype" pitchFamily="18" charset="0"/>
              </a:rPr>
              <a:t>између лека и </a:t>
            </a:r>
            <a:r>
              <a:rPr lang="sr-Cyrl-RS" sz="5500" dirty="0" smtClean="0">
                <a:latin typeface="Palatino Linotype" pitchFamily="18" charset="0"/>
              </a:rPr>
              <a:t>сопствених </a:t>
            </a:r>
            <a:r>
              <a:rPr lang="sr-Cyrl-RS" sz="5500" dirty="0">
                <a:latin typeface="Palatino Linotype" pitchFamily="18" charset="0"/>
              </a:rPr>
              <a:t>антигена. </a:t>
            </a:r>
            <a:endParaRPr lang="en-US" sz="5500" dirty="0">
              <a:latin typeface="Palatino Linotype" pitchFamily="18" charset="0"/>
            </a:endParaRPr>
          </a:p>
          <a:p>
            <a:pPr algn="just">
              <a:buNone/>
            </a:pPr>
            <a:r>
              <a:rPr lang="sr-Cyrl-RS" sz="5500" dirty="0">
                <a:latin typeface="Palatino Linotype" pitchFamily="18" charset="0"/>
              </a:rPr>
              <a:t> </a:t>
            </a:r>
            <a:endParaRPr lang="en-US" sz="5500" dirty="0">
              <a:latin typeface="Palatino Linotype" pitchFamily="18" charset="0"/>
            </a:endParaRPr>
          </a:p>
          <a:p>
            <a:pPr algn="just"/>
            <a:r>
              <a:rPr lang="sr-Cyrl-RS" sz="5500" dirty="0">
                <a:latin typeface="Palatino Linotype" pitchFamily="18" charset="0"/>
              </a:rPr>
              <a:t>Лекови такође могу имати неочекиване интринзичке адјувантне (потпомажуће) или имуномодулаторне ефекте који ремете нормалне механизме толеранције, на пример аутоимуност штитне жлезде након примене </a:t>
            </a:r>
            <a:r>
              <a:rPr lang="sr-Cyrl-RS" sz="5500" dirty="0" smtClean="0">
                <a:latin typeface="Palatino Linotype" pitchFamily="18" charset="0"/>
              </a:rPr>
              <a:t>интерферона-α. Примена антагониста </a:t>
            </a:r>
            <a:r>
              <a:rPr lang="en-US" sz="5500" dirty="0" smtClean="0">
                <a:latin typeface="Palatino Linotype" pitchFamily="18" charset="0"/>
              </a:rPr>
              <a:t>TNF-</a:t>
            </a:r>
            <a:r>
              <a:rPr lang="el-GR" sz="5500" dirty="0" smtClean="0">
                <a:latin typeface="Palatino Linotype" pitchFamily="18" charset="0"/>
              </a:rPr>
              <a:t>α</a:t>
            </a:r>
            <a:r>
              <a:rPr lang="sr-Cyrl-RS" sz="5500" dirty="0" smtClean="0">
                <a:latin typeface="Palatino Linotype" pitchFamily="18" charset="0"/>
              </a:rPr>
              <a:t> </a:t>
            </a:r>
            <a:r>
              <a:rPr lang="en-US" sz="5500" dirty="0" smtClean="0">
                <a:latin typeface="Palatino Linotype" pitchFamily="18" charset="0"/>
              </a:rPr>
              <a:t>je </a:t>
            </a:r>
            <a:r>
              <a:rPr lang="sr-Cyrl-RS" sz="5500" dirty="0" smtClean="0">
                <a:latin typeface="Palatino Linotype" pitchFamily="18" charset="0"/>
              </a:rPr>
              <a:t>повезан са појавом артралгије </a:t>
            </a:r>
            <a:r>
              <a:rPr lang="sr-Cyrl-RS" sz="5500" dirty="0">
                <a:latin typeface="Palatino Linotype" pitchFamily="18" charset="0"/>
              </a:rPr>
              <a:t>(90%), мијалгије (50%), </a:t>
            </a:r>
            <a:r>
              <a:rPr lang="sr-Cyrl-RS" sz="5500" dirty="0" smtClean="0">
                <a:latin typeface="Palatino Linotype" pitchFamily="18" charset="0"/>
              </a:rPr>
              <a:t>системским симптомима слабости</a:t>
            </a:r>
            <a:r>
              <a:rPr lang="sr-Cyrl-RS" sz="5500" dirty="0">
                <a:latin typeface="Palatino Linotype" pitchFamily="18" charset="0"/>
              </a:rPr>
              <a:t>, </a:t>
            </a:r>
            <a:r>
              <a:rPr lang="sr-Cyrl-RS" sz="5500" dirty="0" smtClean="0">
                <a:latin typeface="Palatino Linotype" pitchFamily="18" charset="0"/>
              </a:rPr>
              <a:t>грозницом, али и са серозитисом, хепатитисом </a:t>
            </a:r>
            <a:r>
              <a:rPr lang="sr-Cyrl-RS" sz="5500" dirty="0">
                <a:latin typeface="Palatino Linotype" pitchFamily="18" charset="0"/>
              </a:rPr>
              <a:t>или </a:t>
            </a:r>
            <a:r>
              <a:rPr lang="sr-Cyrl-RS" sz="5500" dirty="0" smtClean="0">
                <a:latin typeface="Palatino Linotype" pitchFamily="18" charset="0"/>
              </a:rPr>
              <a:t>лимфаденопатијом; </a:t>
            </a:r>
            <a:r>
              <a:rPr lang="sr-Cyrl-RS" sz="5500" dirty="0">
                <a:latin typeface="Palatino Linotype" pitchFamily="18" charset="0"/>
              </a:rPr>
              <a:t>чак и </a:t>
            </a:r>
            <a:r>
              <a:rPr lang="sr-Cyrl-RS" sz="5500" dirty="0" smtClean="0">
                <a:latin typeface="Palatino Linotype" pitchFamily="18" charset="0"/>
              </a:rPr>
              <a:t>релапсом </a:t>
            </a:r>
            <a:r>
              <a:rPr lang="sr-Cyrl-RS" sz="5500" dirty="0">
                <a:latin typeface="Palatino Linotype" pitchFamily="18" charset="0"/>
              </a:rPr>
              <a:t>мултипле </a:t>
            </a:r>
            <a:r>
              <a:rPr lang="sr-Cyrl-RS" sz="5500" dirty="0" smtClean="0">
                <a:latin typeface="Palatino Linotype" pitchFamily="18" charset="0"/>
              </a:rPr>
              <a:t>склерозе</a:t>
            </a:r>
            <a:endParaRPr lang="en-US" sz="5500" dirty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55576" y="1196752"/>
          <a:ext cx="8064896" cy="45324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32448"/>
                <a:gridCol w="4032448"/>
              </a:tblGrid>
              <a:tr h="3097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latin typeface="Palatino Linotype" pitchFamily="18" charset="0"/>
                        </a:rPr>
                        <a:t>Синдроми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Palatino Linotype" pitchFamily="18" charset="0"/>
                        </a:rPr>
                        <a:t>аутоимунске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Palatino Linotype" pitchFamily="18" charset="0"/>
                        </a:rPr>
                        <a:t>етиологија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 </a:t>
                      </a:r>
                      <a:r>
                        <a:rPr lang="sr-Cyrl-RS" sz="1800" b="1" dirty="0">
                          <a:latin typeface="Palatino Linotype" pitchFamily="18" charset="0"/>
                        </a:rPr>
                        <a:t>подстакнути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Palatino Linotype" pitchFamily="18" charset="0"/>
                        </a:rPr>
                        <a:t>терапијским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 </a:t>
                      </a:r>
                      <a:r>
                        <a:rPr lang="en-US" sz="1800" b="1" dirty="0" err="1">
                          <a:latin typeface="Palatino Linotype" pitchFamily="18" charset="0"/>
                        </a:rPr>
                        <a:t>лековима</a:t>
                      </a:r>
                      <a:r>
                        <a:rPr lang="en-US" sz="1800" b="1" dirty="0">
                          <a:latin typeface="Palatino Linotype" pitchFamily="18" charset="0"/>
                        </a:rPr>
                        <a:t>.</a:t>
                      </a:r>
                      <a:endParaRPr lang="en-US" sz="18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latin typeface="Palatino Linotype" pitchFamily="18" charset="0"/>
                        </a:rPr>
                        <a:t>Хронични активни хепатитис 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alatino Linotype" pitchFamily="18" charset="0"/>
                        </a:rPr>
                        <a:t>Halothane (</a:t>
                      </a:r>
                      <a:r>
                        <a:rPr lang="sr-Cyrl-RS" sz="1800">
                          <a:latin typeface="Palatino Linotype" pitchFamily="18" charset="0"/>
                        </a:rPr>
                        <a:t>општи анестетик</a:t>
                      </a:r>
                      <a:r>
                        <a:rPr lang="en-US" sz="1800">
                          <a:latin typeface="Palatino Linotype" pitchFamily="18" charset="0"/>
                        </a:rPr>
                        <a:t>)</a:t>
                      </a:r>
                      <a:endParaRPr lang="en-US" sz="18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latin typeface="Palatino Linotype" pitchFamily="18" charset="0"/>
                        </a:rPr>
                        <a:t>Хемолитичка анемија 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alatino Linotype" pitchFamily="18" charset="0"/>
                        </a:rPr>
                        <a:t>Methyl-dopa (</a:t>
                      </a:r>
                      <a:r>
                        <a:rPr lang="sr-Cyrl-RS" sz="1800">
                          <a:latin typeface="Palatino Linotype" pitchFamily="18" charset="0"/>
                        </a:rPr>
                        <a:t>у основи антихипертензив</a:t>
                      </a:r>
                      <a:r>
                        <a:rPr lang="en-US" sz="1800">
                          <a:latin typeface="Palatino Linotype" pitchFamily="18" charset="0"/>
                        </a:rPr>
                        <a:t>)</a:t>
                      </a:r>
                      <a:endParaRPr lang="en-US" sz="18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 err="1">
                          <a:latin typeface="Palatino Linotype" pitchFamily="18" charset="0"/>
                        </a:rPr>
                        <a:t>Antiglomerular</a:t>
                      </a:r>
                      <a:r>
                        <a:rPr lang="en-US" sz="1800" i="1" dirty="0">
                          <a:latin typeface="Palatino Linotype" pitchFamily="18" charset="0"/>
                        </a:rPr>
                        <a:t> basement membrane</a:t>
                      </a:r>
                      <a:endParaRPr lang="en-US" sz="1800" i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Palatino Linotype" pitchFamily="18" charset="0"/>
                        </a:rPr>
                        <a:t>D-penicillamine (rheumatoid arthritis)</a:t>
                      </a:r>
                      <a:endParaRPr lang="en-US" sz="18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latin typeface="Palatino Linotype" pitchFamily="18" charset="0"/>
                        </a:rPr>
                        <a:t>Myasthenia gravis </a:t>
                      </a:r>
                      <a:endParaRPr lang="en-US" sz="1800" i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alatino Linotype" pitchFamily="18" charset="0"/>
                        </a:rPr>
                        <a:t>D-</a:t>
                      </a:r>
                      <a:r>
                        <a:rPr lang="en-US" sz="1800" dirty="0" err="1">
                          <a:latin typeface="Palatino Linotype" pitchFamily="18" charset="0"/>
                        </a:rPr>
                        <a:t>penicillamine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 err="1">
                          <a:latin typeface="Palatino Linotype" pitchFamily="18" charset="0"/>
                        </a:rPr>
                        <a:t>Pemphigus</a:t>
                      </a:r>
                      <a:r>
                        <a:rPr lang="en-US" sz="1800" i="1" dirty="0">
                          <a:latin typeface="Palatino Linotype" pitchFamily="18" charset="0"/>
                        </a:rPr>
                        <a:t> </a:t>
                      </a:r>
                      <a:endParaRPr lang="en-US" sz="1800" i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alatino Linotype" pitchFamily="18" charset="0"/>
                        </a:rPr>
                        <a:t>D-</a:t>
                      </a:r>
                      <a:r>
                        <a:rPr lang="en-US" sz="1800" dirty="0" err="1">
                          <a:latin typeface="Palatino Linotype" pitchFamily="18" charset="0"/>
                        </a:rPr>
                        <a:t>penicillamine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9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latin typeface="Palatino Linotype" pitchFamily="18" charset="0"/>
                        </a:rPr>
                        <a:t>Системски еритемски лупус</a:t>
                      </a:r>
                      <a:r>
                        <a:rPr lang="en-US" sz="1800">
                          <a:latin typeface="Palatino Linotype" pitchFamily="18" charset="0"/>
                        </a:rPr>
                        <a:t/>
                      </a:r>
                      <a:br>
                        <a:rPr lang="en-US" sz="1800">
                          <a:latin typeface="Palatino Linotype" pitchFamily="18" charset="0"/>
                        </a:rPr>
                      </a:br>
                      <a:endParaRPr lang="en-US" sz="18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Palatino Linotype" pitchFamily="18" charset="0"/>
                        </a:rPr>
                        <a:t>Hydralazine</a:t>
                      </a:r>
                      <a:r>
                        <a:rPr lang="en-US" sz="1800" dirty="0">
                          <a:latin typeface="Palatino Linotype" pitchFamily="18" charset="0"/>
                        </a:rPr>
                        <a:t> (</a:t>
                      </a:r>
                      <a:r>
                        <a:rPr lang="sr-Cyrl-RS" sz="1800" dirty="0">
                          <a:latin typeface="Palatino Linotype" pitchFamily="18" charset="0"/>
                        </a:rPr>
                        <a:t>антихипертензив</a:t>
                      </a:r>
                      <a:r>
                        <a:rPr lang="en-US" sz="1800" dirty="0">
                          <a:latin typeface="Palatino Linotype" pitchFamily="18" charset="0"/>
                        </a:rPr>
                        <a:t>)</a:t>
                      </a:r>
                      <a:br>
                        <a:rPr lang="en-US" sz="1800" dirty="0">
                          <a:latin typeface="Palatino Linotype" pitchFamily="18" charset="0"/>
                        </a:rPr>
                      </a:br>
                      <a:r>
                        <a:rPr lang="en-US" sz="1800" dirty="0" err="1">
                          <a:latin typeface="Palatino Linotype" pitchFamily="18" charset="0"/>
                        </a:rPr>
                        <a:t>Procainamide</a:t>
                      </a:r>
                      <a:r>
                        <a:rPr lang="en-US" sz="1800" dirty="0">
                          <a:latin typeface="Palatino Linotype" pitchFamily="18" charset="0"/>
                        </a:rPr>
                        <a:t> (</a:t>
                      </a:r>
                      <a:r>
                        <a:rPr lang="sr-Cyrl-RS" sz="1800" dirty="0">
                          <a:latin typeface="Palatino Linotype" pitchFamily="18" charset="0"/>
                        </a:rPr>
                        <a:t>антиаритмик</a:t>
                      </a:r>
                      <a:r>
                        <a:rPr lang="en-US" sz="1800" dirty="0">
                          <a:latin typeface="Palatino Linotype" pitchFamily="18" charset="0"/>
                        </a:rPr>
                        <a:t>)</a:t>
                      </a:r>
                      <a:br>
                        <a:rPr lang="en-US" sz="1800" dirty="0">
                          <a:latin typeface="Palatino Linotype" pitchFamily="18" charset="0"/>
                        </a:rPr>
                      </a:br>
                      <a:r>
                        <a:rPr lang="en-US" sz="1800" dirty="0">
                          <a:latin typeface="Palatino Linotype" pitchFamily="18" charset="0"/>
                        </a:rPr>
                        <a:t>D-</a:t>
                      </a:r>
                      <a:r>
                        <a:rPr lang="en-US" sz="1800" dirty="0" err="1">
                          <a:latin typeface="Palatino Linotype" pitchFamily="18" charset="0"/>
                        </a:rPr>
                        <a:t>penicillamine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9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latin typeface="Palatino Linotype" pitchFamily="18" charset="0"/>
                        </a:rPr>
                        <a:t>Гломерулонефритис</a:t>
                      </a:r>
                      <a:endParaRPr lang="en-US" sz="180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alatino Linotype" pitchFamily="18" charset="0"/>
                        </a:rPr>
                        <a:t>D-</a:t>
                      </a:r>
                      <a:r>
                        <a:rPr lang="en-US" sz="1800" dirty="0" err="1">
                          <a:latin typeface="Palatino Linotype" pitchFamily="18" charset="0"/>
                        </a:rPr>
                        <a:t>penicillamine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1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latin typeface="Palatino Linotype" pitchFamily="18" charset="0"/>
                        </a:rPr>
                        <a:t>Scleroderma-like syndrome</a:t>
                      </a:r>
                      <a:endParaRPr lang="en-US" sz="1800" i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Palatino Linotype" pitchFamily="18" charset="0"/>
                        </a:rPr>
                        <a:t>Tryptophan </a:t>
                      </a:r>
                      <a:endParaRPr lang="en-US" sz="18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2700" b="1" dirty="0" smtClean="0">
                <a:latin typeface="Palatino Linotype" pitchFamily="18" charset="0"/>
              </a:rPr>
              <a:t>Хормони и аутоимуност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r-Cyrl-RS" dirty="0" smtClean="0">
                <a:latin typeface="Palatino Linotype" pitchFamily="18" charset="0"/>
              </a:rPr>
              <a:t>Једно </a:t>
            </a:r>
            <a:r>
              <a:rPr lang="sr-Cyrl-RS" dirty="0">
                <a:latin typeface="Palatino Linotype" pitchFamily="18" charset="0"/>
              </a:rPr>
              <a:t>од најупечатљивијих епидемиолошких запажања у вези са аутоимунским болестима је да су жене осетљивије од мушкараца. Иако је ово можда због заштите од гена на Y хромозому, изгледа да сами хормони играју главну улогу у повећаној </a:t>
            </a:r>
            <a:r>
              <a:rPr lang="sr-Cyrl-RS" dirty="0" smtClean="0">
                <a:latin typeface="Palatino Linotype" pitchFamily="18" charset="0"/>
              </a:rPr>
              <a:t>преваленци </a:t>
            </a:r>
            <a:r>
              <a:rPr lang="sr-Cyrl-RS" dirty="0">
                <a:latin typeface="Palatino Linotype" pitchFamily="18" charset="0"/>
              </a:rPr>
              <a:t>код жена.</a:t>
            </a:r>
            <a:endParaRPr lang="en-US" dirty="0">
              <a:latin typeface="Palatino Linotype" pitchFamily="18" charset="0"/>
            </a:endParaRPr>
          </a:p>
          <a:p>
            <a:r>
              <a:rPr lang="sr-Cyrl-RS" dirty="0">
                <a:latin typeface="Palatino Linotype" pitchFamily="18" charset="0"/>
              </a:rPr>
              <a:t>Већина аутоимунских болести </a:t>
            </a:r>
            <a:r>
              <a:rPr lang="sr-Cyrl-RS" dirty="0" smtClean="0">
                <a:latin typeface="Palatino Linotype" pitchFamily="18" charset="0"/>
              </a:rPr>
              <a:t>достиже </a:t>
            </a:r>
            <a:r>
              <a:rPr lang="sr-Cyrl-RS" dirty="0">
                <a:latin typeface="Palatino Linotype" pitchFamily="18" charset="0"/>
              </a:rPr>
              <a:t>пик у репродуктивним годинама што указује на чињеницу да је естроген значајан покретачки фактор у развоју аутоимунских болести. Уклањање јајника инхибира </a:t>
            </a:r>
            <a:r>
              <a:rPr lang="sr-Cyrl-RS" dirty="0" smtClean="0">
                <a:latin typeface="Palatino Linotype" pitchFamily="18" charset="0"/>
              </a:rPr>
              <a:t>настанак аутоимунских </a:t>
            </a:r>
            <a:r>
              <a:rPr lang="sr-Cyrl-RS" dirty="0">
                <a:latin typeface="Palatino Linotype" pitchFamily="18" charset="0"/>
              </a:rPr>
              <a:t>болести код животињских модела, посебно у </a:t>
            </a:r>
            <a:r>
              <a:rPr lang="sr-Cyrl-RS" dirty="0" smtClean="0">
                <a:latin typeface="Palatino Linotype" pitchFamily="18" charset="0"/>
              </a:rPr>
              <a:t>моделу </a:t>
            </a:r>
            <a:r>
              <a:rPr lang="sr-Cyrl-RS" dirty="0">
                <a:latin typeface="Palatino Linotype" pitchFamily="18" charset="0"/>
              </a:rPr>
              <a:t>системског еритемског </a:t>
            </a:r>
            <a:r>
              <a:rPr lang="sr-Cyrl-RS" dirty="0" smtClean="0">
                <a:latin typeface="Palatino Linotype" pitchFamily="18" charset="0"/>
              </a:rPr>
              <a:t>лупуса, док </a:t>
            </a:r>
            <a:r>
              <a:rPr lang="sr-Cyrl-RS" dirty="0">
                <a:latin typeface="Palatino Linotype" pitchFamily="18" charset="0"/>
              </a:rPr>
              <a:t>примена естрогена убрзава почетак болести. Механизам није јасан. </a:t>
            </a:r>
            <a:endParaRPr lang="en-US" dirty="0">
              <a:latin typeface="Palatino Linotype" pitchFamily="18" charset="0"/>
            </a:endParaRPr>
          </a:p>
          <a:p>
            <a:r>
              <a:rPr lang="en-US" dirty="0" err="1">
                <a:latin typeface="Palatino Linotype" pitchFamily="18" charset="0"/>
              </a:rPr>
              <a:t>Хормон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хипофизе</a:t>
            </a:r>
            <a:r>
              <a:rPr lang="sr-Cyrl-R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пролактин</a:t>
            </a:r>
            <a:r>
              <a:rPr lang="sr-Cyrl-R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такође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има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имуностимули</a:t>
            </a:r>
            <a:r>
              <a:rPr lang="sr-Cyrl-RS" dirty="0" smtClean="0">
                <a:latin typeface="Palatino Linotype" pitchFamily="18" charset="0"/>
              </a:rPr>
              <a:t>шуће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деловање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нарочито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</a:t>
            </a:r>
            <a:r>
              <a:rPr lang="en-US" dirty="0">
                <a:latin typeface="Palatino Linotype" pitchFamily="18" charset="0"/>
              </a:rPr>
              <a:t> Т </a:t>
            </a:r>
            <a:r>
              <a:rPr lang="en-US" dirty="0" err="1">
                <a:latin typeface="Palatino Linotype" pitchFamily="18" charset="0"/>
              </a:rPr>
              <a:t>ћелије</a:t>
            </a:r>
            <a:r>
              <a:rPr lang="sr-Cyrl-RS" dirty="0">
                <a:latin typeface="Palatino Linotype" pitchFamily="18" charset="0"/>
              </a:rPr>
              <a:t>. Ниво </a:t>
            </a:r>
            <a:r>
              <a:rPr lang="en-US" dirty="0" err="1">
                <a:latin typeface="Palatino Linotype" pitchFamily="18" charset="0"/>
              </a:rPr>
              <a:t>пролактин</a:t>
            </a:r>
            <a:r>
              <a:rPr lang="sr-Cyrl-RS" dirty="0">
                <a:latin typeface="Palatino Linotype" pitchFamily="18" charset="0"/>
              </a:rPr>
              <a:t>а </a:t>
            </a:r>
            <a:r>
              <a:rPr lang="en-US" dirty="0" err="1">
                <a:latin typeface="Palatino Linotype" pitchFamily="18" charset="0"/>
              </a:rPr>
              <a:t>раст</a:t>
            </a:r>
            <a:r>
              <a:rPr lang="sr-Cyrl-RS" dirty="0">
                <a:latin typeface="Palatino Linotype" pitchFamily="18" charset="0"/>
              </a:rPr>
              <a:t>е </a:t>
            </a:r>
            <a:r>
              <a:rPr lang="en-US" dirty="0" err="1">
                <a:latin typeface="Palatino Linotype" pitchFamily="18" charset="0"/>
              </a:rPr>
              <a:t>одмах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након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трудноће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>
                <a:latin typeface="Palatino Linotype" pitchFamily="18" charset="0"/>
              </a:rPr>
              <a:t>то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може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бити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повезано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тенденцијом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појављивања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неких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аутоимун</a:t>
            </a:r>
            <a:r>
              <a:rPr lang="sr-Cyrl-RS" dirty="0">
                <a:latin typeface="Palatino Linotype" pitchFamily="18" charset="0"/>
              </a:rPr>
              <a:t>ск</a:t>
            </a:r>
            <a:r>
              <a:rPr lang="en-US" dirty="0" err="1">
                <a:latin typeface="Palatino Linotype" pitchFamily="18" charset="0"/>
              </a:rPr>
              <a:t>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болести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посебно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реуматоидног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артритиса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b="1" i="1" dirty="0" smtClean="0">
                <a:latin typeface="Palatino Linotype" pitchFamily="18" charset="0"/>
              </a:rPr>
              <a:t>З</a:t>
            </a:r>
            <a:r>
              <a:rPr lang="sl-SI" sz="2800" b="1" i="1" dirty="0" smtClean="0">
                <a:latin typeface="Palatino Linotype" pitchFamily="18" charset="0"/>
              </a:rPr>
              <a:t>начај имун</a:t>
            </a:r>
            <a:r>
              <a:rPr lang="sr-Cyrl-RS" sz="2800" b="1" i="1" dirty="0" smtClean="0">
                <a:latin typeface="Palatino Linotype" pitchFamily="18" charset="0"/>
              </a:rPr>
              <a:t>с</a:t>
            </a:r>
            <a:r>
              <a:rPr lang="sl-SI" sz="2800" b="1" i="1" dirty="0" smtClean="0">
                <a:latin typeface="Palatino Linotype" pitchFamily="18" charset="0"/>
              </a:rPr>
              <a:t>ке толеранције:</a:t>
            </a:r>
            <a:endParaRPr lang="en-US" sz="2800" i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sz="2000" dirty="0" smtClean="0">
                <a:latin typeface="Palatino Linotype" pitchFamily="18" charset="0"/>
              </a:rPr>
              <a:t>Индукција толеранције лимфоцита на одређени антиген може бити корисна у спречавању или контроли нежељене имунске реакције</a:t>
            </a:r>
            <a:endParaRPr lang="en-US" sz="2000" dirty="0" smtClean="0">
              <a:latin typeface="Palatino Linotype" pitchFamily="18" charset="0"/>
            </a:endParaRPr>
          </a:p>
          <a:p>
            <a:pPr>
              <a:buNone/>
            </a:pPr>
            <a:r>
              <a:rPr lang="sl-SI" sz="2000" dirty="0" smtClean="0">
                <a:latin typeface="Palatino Linotype" pitchFamily="18" charset="0"/>
              </a:rPr>
              <a:t>	</a:t>
            </a:r>
            <a:endParaRPr lang="sr-Cyrl-RS" sz="2000" dirty="0" smtClean="0">
              <a:latin typeface="Palatino Linotype" pitchFamily="18" charset="0"/>
            </a:endParaRPr>
          </a:p>
          <a:p>
            <a:pPr>
              <a:buNone/>
            </a:pPr>
            <a:endParaRPr lang="en-US" sz="2000" dirty="0" smtClean="0">
              <a:latin typeface="Palatino Linotype" pitchFamily="18" charset="0"/>
            </a:endParaRPr>
          </a:p>
          <a:p>
            <a:r>
              <a:rPr lang="sl-SI" sz="2000" dirty="0" smtClean="0">
                <a:latin typeface="Palatino Linotype" pitchFamily="18" charset="0"/>
              </a:rPr>
              <a:t>Испитују се стратегије индукције толеранције</a:t>
            </a:r>
            <a:r>
              <a:rPr lang="sr-Cyrl-CS" sz="2000" dirty="0" smtClean="0">
                <a:latin typeface="Palatino Linotype" pitchFamily="18" charset="0"/>
              </a:rPr>
              <a:t> како би </a:t>
            </a:r>
            <a:r>
              <a:rPr lang="sr-Cyrl-CS" sz="2000" dirty="0" smtClean="0">
                <a:latin typeface="Palatino Linotype" pitchFamily="18" charset="0"/>
              </a:rPr>
              <a:t>се спровело</a:t>
            </a:r>
            <a:r>
              <a:rPr lang="sl-SI" sz="2000" dirty="0" smtClean="0">
                <a:latin typeface="Palatino Linotype" pitchFamily="18" charset="0"/>
              </a:rPr>
              <a:t>:</a:t>
            </a:r>
            <a:endParaRPr lang="en-US" sz="2000" dirty="0" smtClean="0">
              <a:latin typeface="Palatino Linotype" pitchFamily="18" charset="0"/>
            </a:endParaRPr>
          </a:p>
          <a:p>
            <a:pPr lvl="1">
              <a:buNone/>
            </a:pPr>
            <a:r>
              <a:rPr lang="sl-SI" sz="1800" dirty="0" smtClean="0">
                <a:latin typeface="Palatino Linotype" pitchFamily="18" charset="0"/>
              </a:rPr>
              <a:t>- </a:t>
            </a:r>
            <a:r>
              <a:rPr lang="sr-Cyrl-RS" sz="1800" dirty="0" smtClean="0">
                <a:latin typeface="Palatino Linotype" pitchFamily="18" charset="0"/>
              </a:rPr>
              <a:t>л</a:t>
            </a:r>
            <a:r>
              <a:rPr lang="sl-SI" sz="1800" dirty="0" smtClean="0">
                <a:latin typeface="Palatino Linotype" pitchFamily="18" charset="0"/>
              </a:rPr>
              <a:t>ечењ</a:t>
            </a:r>
            <a:r>
              <a:rPr lang="sr-Cyrl-RS" sz="1800" dirty="0" smtClean="0">
                <a:latin typeface="Palatino Linotype" pitchFamily="18" charset="0"/>
              </a:rPr>
              <a:t>е </a:t>
            </a:r>
            <a:r>
              <a:rPr lang="sl-SI" sz="1800" dirty="0" smtClean="0">
                <a:latin typeface="Palatino Linotype" pitchFamily="18" charset="0"/>
              </a:rPr>
              <a:t>алергија</a:t>
            </a:r>
            <a:endParaRPr lang="en-US" sz="1800" dirty="0" smtClean="0">
              <a:latin typeface="Palatino Linotype" pitchFamily="18" charset="0"/>
            </a:endParaRPr>
          </a:p>
          <a:p>
            <a:pPr lvl="1">
              <a:buNone/>
            </a:pPr>
            <a:r>
              <a:rPr lang="sl-SI" sz="1800" dirty="0" smtClean="0">
                <a:latin typeface="Palatino Linotype" pitchFamily="18" charset="0"/>
              </a:rPr>
              <a:t>- лечењ</a:t>
            </a:r>
            <a:r>
              <a:rPr lang="sr-Cyrl-RS" sz="1800" dirty="0" smtClean="0">
                <a:latin typeface="Palatino Linotype" pitchFamily="18" charset="0"/>
              </a:rPr>
              <a:t>е</a:t>
            </a:r>
            <a:r>
              <a:rPr lang="sl-SI" sz="1800" dirty="0" smtClean="0">
                <a:latin typeface="Palatino Linotype" pitchFamily="18" charset="0"/>
              </a:rPr>
              <a:t> аутоимунских болести</a:t>
            </a:r>
            <a:endParaRPr lang="en-US" sz="1800" dirty="0" smtClean="0">
              <a:latin typeface="Palatino Linotype" pitchFamily="18" charset="0"/>
            </a:endParaRPr>
          </a:p>
          <a:p>
            <a:pPr lvl="1">
              <a:buNone/>
            </a:pPr>
            <a:r>
              <a:rPr lang="sl-SI" sz="1800" dirty="0" smtClean="0">
                <a:latin typeface="Palatino Linotype" pitchFamily="18" charset="0"/>
              </a:rPr>
              <a:t>- превенциј</a:t>
            </a:r>
            <a:r>
              <a:rPr lang="sr-Cyrl-RS" sz="1800" dirty="0" smtClean="0">
                <a:latin typeface="Palatino Linotype" pitchFamily="18" charset="0"/>
              </a:rPr>
              <a:t>у</a:t>
            </a:r>
            <a:r>
              <a:rPr lang="sl-SI" sz="1800" dirty="0" smtClean="0">
                <a:latin typeface="Palatino Linotype" pitchFamily="18" charset="0"/>
              </a:rPr>
              <a:t> одбацивања трансплантираних органа </a:t>
            </a:r>
            <a:endParaRPr lang="en-US" sz="1800" dirty="0" smtClean="0">
              <a:latin typeface="Palatino Linotype" pitchFamily="18" charset="0"/>
            </a:endParaRPr>
          </a:p>
          <a:p>
            <a:endParaRPr lang="en-US" sz="22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latin typeface="Palatino Linotype" pitchFamily="18" charset="0"/>
              </a:rPr>
              <a:t>Естроген и аутоимуност</a:t>
            </a:r>
            <a:r>
              <a:rPr lang="en-US" sz="2400" dirty="0" smtClean="0">
                <a:latin typeface="Palatino Linotype" pitchFamily="18" charset="0"/>
              </a:rPr>
              <a:t/>
            </a:r>
            <a:br>
              <a:rPr lang="en-US" sz="2400" dirty="0" smtClean="0">
                <a:latin typeface="Palatino Linotype" pitchFamily="18" charset="0"/>
              </a:rPr>
            </a:br>
            <a:endParaRPr lang="en-US" sz="2400" dirty="0">
              <a:latin typeface="Palatino Linotype" pitchFamily="18" charset="0"/>
            </a:endParaRPr>
          </a:p>
        </p:txBody>
      </p:sp>
      <p:pic>
        <p:nvPicPr>
          <p:cNvPr id="4" name="Content Placeholder 7" descr="slide_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2369"/>
          <a:stretch>
            <a:fillRect/>
          </a:stretch>
        </p:blipFill>
        <p:spPr>
          <a:xfrm>
            <a:off x="242215" y="1412776"/>
            <a:ext cx="7426129" cy="4880675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400" b="1" dirty="0" smtClean="0">
                <a:latin typeface="Palatino Linotype" pitchFamily="18" charset="0"/>
              </a:rPr>
              <a:t>Механизми оштећења ткива</a:t>
            </a:r>
            <a:endParaRPr lang="en-US" sz="24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7"/>
          </a:xfrm>
        </p:spPr>
        <p:txBody>
          <a:bodyPr>
            <a:normAutofit fontScale="92500"/>
          </a:bodyPr>
          <a:lstStyle/>
          <a:p>
            <a:endParaRPr lang="en-US" dirty="0" smtClean="0"/>
          </a:p>
          <a:p>
            <a:r>
              <a:rPr lang="sr-Cyrl-CS" sz="2200" dirty="0" smtClean="0">
                <a:latin typeface="Palatino Linotype" pitchFamily="18" charset="0"/>
              </a:rPr>
              <a:t>Оштећења ткива у аутоимунским болестима </a:t>
            </a:r>
            <a:r>
              <a:rPr lang="sr-Cyrl-CS" sz="2200" dirty="0" smtClean="0">
                <a:latin typeface="Palatino Linotype" pitchFamily="18" charset="0"/>
              </a:rPr>
              <a:t>настаје </a:t>
            </a:r>
            <a:r>
              <a:rPr lang="sr-Cyrl-CS" sz="2200" dirty="0" smtClean="0">
                <a:latin typeface="Palatino Linotype" pitchFamily="18" charset="0"/>
              </a:rPr>
              <a:t>под утицајем антитела (други и трећи тип реакција преосетљивости) или Т лимфоцита и активираних макрофага (четврти тип реакција преосетљивости). </a:t>
            </a:r>
            <a:endParaRPr lang="sr-Cyrl-CS" sz="2200" dirty="0" smtClean="0">
              <a:latin typeface="Palatino Linotype" pitchFamily="18" charset="0"/>
            </a:endParaRPr>
          </a:p>
          <a:p>
            <a:r>
              <a:rPr lang="sr-Cyrl-CS" sz="2200" dirty="0" smtClean="0">
                <a:latin typeface="Palatino Linotype" pitchFamily="18" charset="0"/>
              </a:rPr>
              <a:t>Иако </a:t>
            </a:r>
            <a:r>
              <a:rPr lang="sr-Cyrl-CS" sz="2200" dirty="0" smtClean="0">
                <a:latin typeface="Palatino Linotype" pitchFamily="18" charset="0"/>
              </a:rPr>
              <a:t>у оквиру многих аутоимунских болести доминира једна од реакција преосетљивости, често постоји значајно преклапање антителима и Т лимфоцитима посредованог оштећења ткива. </a:t>
            </a:r>
            <a:endParaRPr lang="en-US" sz="2200" dirty="0" smtClean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b="1" dirty="0" smtClean="0">
                <a:latin typeface="Palatino Linotype" pitchFamily="18" charset="0"/>
              </a:rPr>
              <a:t>Р</a:t>
            </a:r>
            <a:r>
              <a:rPr lang="en-US" sz="2800" b="1" dirty="0" err="1" smtClean="0">
                <a:latin typeface="Palatino Linotype" pitchFamily="18" charset="0"/>
              </a:rPr>
              <a:t>еакције</a:t>
            </a:r>
            <a:r>
              <a:rPr lang="en-US" sz="2800" b="1" dirty="0" smtClean="0">
                <a:latin typeface="Palatino Linotype" pitchFamily="18" charset="0"/>
              </a:rPr>
              <a:t> </a:t>
            </a:r>
            <a:r>
              <a:rPr lang="en-US" sz="2800" b="1" dirty="0" err="1" smtClean="0">
                <a:latin typeface="Palatino Linotype" pitchFamily="18" charset="0"/>
              </a:rPr>
              <a:t>преосетљивости</a:t>
            </a:r>
            <a:endParaRPr lang="en-US" sz="28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II </a:t>
            </a:r>
            <a:r>
              <a:rPr lang="en-US" b="1" dirty="0" err="1" smtClean="0">
                <a:latin typeface="Palatino Linotype" pitchFamily="18" charset="0"/>
              </a:rPr>
              <a:t>тип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реакције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преосетљивости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посредован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IgG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или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IgM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атителима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која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везују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за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циљне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антигене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ћелијама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ткивима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компонентама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екстраћелијског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матрикса</a:t>
            </a:r>
            <a:r>
              <a:rPr lang="en-US" dirty="0" smtClean="0">
                <a:latin typeface="Palatino Linotype" pitchFamily="18" charset="0"/>
              </a:rPr>
              <a:t>). </a:t>
            </a:r>
            <a:r>
              <a:rPr lang="en-US" dirty="0" err="1" smtClean="0">
                <a:latin typeface="Palatino Linotype" pitchFamily="18" charset="0"/>
              </a:rPr>
              <a:t>Ове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болести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обично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специфичне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за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одређено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ткиво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или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орган</a:t>
            </a:r>
            <a:r>
              <a:rPr lang="en-US" dirty="0" smtClean="0">
                <a:latin typeface="Palatino Linotype" pitchFamily="18" charset="0"/>
              </a:rPr>
              <a:t>. </a:t>
            </a:r>
          </a:p>
          <a:p>
            <a:r>
              <a:rPr lang="en-US" b="1" dirty="0" smtClean="0">
                <a:latin typeface="Palatino Linotype" pitchFamily="18" charset="0"/>
              </a:rPr>
              <a:t>III </a:t>
            </a:r>
            <a:r>
              <a:rPr lang="en-US" b="1" dirty="0" err="1" smtClean="0">
                <a:latin typeface="Palatino Linotype" pitchFamily="18" charset="0"/>
              </a:rPr>
              <a:t>тип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реакције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преосетљивости</a:t>
            </a:r>
            <a:r>
              <a:rPr lang="en-US" dirty="0" smtClean="0">
                <a:latin typeface="Palatino Linotype" pitchFamily="18" charset="0"/>
              </a:rPr>
              <a:t>  </a:t>
            </a:r>
            <a:r>
              <a:rPr lang="en-US" dirty="0" err="1" smtClean="0">
                <a:latin typeface="Palatino Linotype" pitchFamily="18" charset="0"/>
              </a:rPr>
              <a:t>посредован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IgG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или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IgM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атителима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која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везују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за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антиген</a:t>
            </a:r>
            <a:r>
              <a:rPr lang="en-US" dirty="0" smtClean="0">
                <a:latin typeface="Palatino Linotype" pitchFamily="18" charset="0"/>
              </a:rPr>
              <a:t> у </a:t>
            </a:r>
            <a:r>
              <a:rPr lang="en-US" dirty="0" err="1" smtClean="0">
                <a:latin typeface="Palatino Linotype" pitchFamily="18" charset="0"/>
              </a:rPr>
              <a:t>циркулацији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стварајући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имунске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комплексе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различитих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величина</a:t>
            </a:r>
            <a:r>
              <a:rPr lang="en-US" dirty="0" smtClean="0">
                <a:latin typeface="Palatino Linotype" pitchFamily="18" charset="0"/>
              </a:rPr>
              <a:t>. </a:t>
            </a:r>
            <a:r>
              <a:rPr lang="en-US" dirty="0" err="1" smtClean="0">
                <a:latin typeface="Palatino Linotype" pitchFamily="18" charset="0"/>
              </a:rPr>
              <a:t>Услед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неадекватног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уклањања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ови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имунски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комплекси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таложе</a:t>
            </a:r>
            <a:r>
              <a:rPr lang="en-US" dirty="0" smtClean="0">
                <a:latin typeface="Palatino Linotype" pitchFamily="18" charset="0"/>
              </a:rPr>
              <a:t> у </a:t>
            </a:r>
            <a:r>
              <a:rPr lang="en-US" dirty="0" err="1" smtClean="0">
                <a:latin typeface="Palatino Linotype" pitchFamily="18" charset="0"/>
              </a:rPr>
              <a:t>крвним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судовима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местима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турбуленције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гранања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крвних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судова</a:t>
            </a:r>
            <a:r>
              <a:rPr lang="en-US" dirty="0" smtClean="0">
                <a:latin typeface="Palatino Linotype" pitchFamily="18" charset="0"/>
              </a:rPr>
              <a:t>) </a:t>
            </a:r>
            <a:r>
              <a:rPr lang="en-US" dirty="0" err="1" smtClean="0">
                <a:latin typeface="Palatino Linotype" pitchFamily="18" charset="0"/>
              </a:rPr>
              <a:t>или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високог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притиска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гломерули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синовија</a:t>
            </a:r>
            <a:r>
              <a:rPr lang="en-US" dirty="0" smtClean="0">
                <a:latin typeface="Palatino Linotype" pitchFamily="18" charset="0"/>
              </a:rPr>
              <a:t>). </a:t>
            </a:r>
            <a:r>
              <a:rPr lang="en-US" dirty="0" err="1" smtClean="0">
                <a:latin typeface="Palatino Linotype" pitchFamily="18" charset="0"/>
              </a:rPr>
              <a:t>Ове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болести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обично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системске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карактерише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их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развој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вас</a:t>
            </a:r>
            <a:r>
              <a:rPr lang="sr-Cyrl-RS" dirty="0" smtClean="0">
                <a:latin typeface="Palatino Linotype" pitchFamily="18" charset="0"/>
              </a:rPr>
              <a:t>к</a:t>
            </a:r>
            <a:r>
              <a:rPr lang="en-US" dirty="0" err="1" smtClean="0">
                <a:latin typeface="Palatino Linotype" pitchFamily="18" charset="0"/>
              </a:rPr>
              <a:t>улитиса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артритиса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нефритиса</a:t>
            </a:r>
            <a:r>
              <a:rPr lang="en-US" dirty="0" smtClean="0">
                <a:latin typeface="Palatino Linotype" pitchFamily="18" charset="0"/>
              </a:rPr>
              <a:t>. </a:t>
            </a:r>
          </a:p>
          <a:p>
            <a:r>
              <a:rPr lang="en-US" b="1" dirty="0" err="1" smtClean="0">
                <a:latin typeface="Palatino Linotype" pitchFamily="18" charset="0"/>
              </a:rPr>
              <a:t>Реакција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касне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преосетљивости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посредована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(</a:t>
            </a:r>
            <a:r>
              <a:rPr lang="en-US" b="1" dirty="0" smtClean="0">
                <a:latin typeface="Palatino Linotype" pitchFamily="18" charset="0"/>
              </a:rPr>
              <a:t>IV </a:t>
            </a:r>
            <a:r>
              <a:rPr lang="en-US" b="1" dirty="0" err="1" smtClean="0">
                <a:latin typeface="Palatino Linotype" pitchFamily="18" charset="0"/>
              </a:rPr>
              <a:t>тип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реакције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преосетљивости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)</a:t>
            </a:r>
            <a:r>
              <a:rPr lang="en-US" dirty="0" smtClean="0">
                <a:latin typeface="Palatino Linotype" pitchFamily="18" charset="0"/>
              </a:rPr>
              <a:t>Т </a:t>
            </a:r>
            <a:r>
              <a:rPr lang="en-US" dirty="0" err="1" smtClean="0">
                <a:latin typeface="Palatino Linotype" pitchFamily="18" charset="0"/>
              </a:rPr>
              <a:t>лимфоцитима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ослоба</a:t>
            </a:r>
            <a:r>
              <a:rPr lang="sr-Cyrl-RS" dirty="0" smtClean="0">
                <a:latin typeface="Palatino Linotype" pitchFamily="18" charset="0"/>
              </a:rPr>
              <a:t>ђ</a:t>
            </a:r>
            <a:r>
              <a:rPr lang="en-US" dirty="0" err="1" smtClean="0">
                <a:latin typeface="Palatino Linotype" pitchFamily="18" charset="0"/>
              </a:rPr>
              <a:t>ањем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цитокина</a:t>
            </a:r>
            <a:r>
              <a:rPr lang="en-US" dirty="0" smtClean="0">
                <a:latin typeface="Palatino Linotype" pitchFamily="18" charset="0"/>
              </a:rPr>
              <a:t>. </a:t>
            </a:r>
            <a:r>
              <a:rPr lang="en-US" dirty="0" err="1" smtClean="0">
                <a:latin typeface="Palatino Linotype" pitchFamily="18" charset="0"/>
              </a:rPr>
              <a:t>Оштећење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ткива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настаје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активацијом</a:t>
            </a:r>
            <a:r>
              <a:rPr lang="en-US" dirty="0" smtClean="0">
                <a:latin typeface="Palatino Linotype" pitchFamily="18" charset="0"/>
              </a:rPr>
              <a:t> CD4 и CD8 Т </a:t>
            </a:r>
            <a:r>
              <a:rPr lang="en-US" dirty="0" err="1" smtClean="0">
                <a:latin typeface="Palatino Linotype" pitchFamily="18" charset="0"/>
              </a:rPr>
              <a:t>лимфоцита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који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активирају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макрофаге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друге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инфламаторне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ћелије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или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директним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убијањем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ћелије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посредством</a:t>
            </a:r>
            <a:r>
              <a:rPr lang="en-US" dirty="0" smtClean="0">
                <a:latin typeface="Palatino Linotype" pitchFamily="18" charset="0"/>
              </a:rPr>
              <a:t> CD8 Т </a:t>
            </a:r>
            <a:r>
              <a:rPr lang="en-US" dirty="0" err="1" smtClean="0">
                <a:latin typeface="Palatino Linotype" pitchFamily="18" charset="0"/>
              </a:rPr>
              <a:t>лимфоцита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sr-Cyrl-RS" dirty="0" smtClean="0">
                <a:latin typeface="Palatino Linotype" pitchFamily="18" charset="0"/>
              </a:rPr>
              <a:t>цитотоксичних</a:t>
            </a:r>
            <a:r>
              <a:rPr lang="en-US" dirty="0" smtClean="0">
                <a:latin typeface="Palatino Linotype" pitchFamily="18" charset="0"/>
              </a:rPr>
              <a:t>).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9552" y="548680"/>
          <a:ext cx="6192688" cy="5608320"/>
        </p:xfrm>
        <a:graphic>
          <a:graphicData uri="http://schemas.openxmlformats.org/drawingml/2006/table">
            <a:tbl>
              <a:tblPr/>
              <a:tblGrid>
                <a:gridCol w="6192688"/>
              </a:tblGrid>
              <a:tr h="518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Механизми</a:t>
                      </a:r>
                      <a:r>
                        <a:rPr lang="en-U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преосетљивости</a:t>
                      </a:r>
                      <a:r>
                        <a:rPr lang="en-U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који</a:t>
                      </a:r>
                      <a:endParaRPr lang="en-US" sz="16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играју значајну улогу у </a:t>
                      </a:r>
                      <a:r>
                        <a:rPr lang="en-U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аутоимун</a:t>
                      </a:r>
                      <a:r>
                        <a:rPr lang="sr-Cyrl-R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ск</a:t>
                      </a: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им</a:t>
                      </a:r>
                      <a:r>
                        <a:rPr lang="en-US" sz="1600" b="1" dirty="0"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Palatino Linotype" pitchFamily="18" charset="0"/>
                          <a:ea typeface="Calibri"/>
                          <a:cs typeface="Times New Roman"/>
                        </a:rPr>
                        <a:t>болестима</a:t>
                      </a:r>
                      <a:endParaRPr lang="en-US" sz="16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II </a:t>
                      </a:r>
                      <a:r>
                        <a:rPr lang="sr-Cyrl-R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 реакције преосетљивости</a:t>
                      </a:r>
                      <a:endParaRPr lang="en-US" sz="16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 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IIA</a:t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Идиопатска тромбоцитопенијска пурпура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Аутоимунска хемолитичка анемија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en-U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Myasthenia gravis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en-US" sz="1600" i="1" dirty="0" err="1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Goodpasture</a:t>
                      </a: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 синдром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 IIB</a:t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en-U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Graves</a:t>
                      </a: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-ова болест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en-U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Myasthenia gravis</a:t>
                      </a:r>
                      <a:endParaRPr lang="en-US" sz="1600" i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III </a:t>
                      </a:r>
                      <a:r>
                        <a:rPr lang="sr-Cyrl-R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 реакције преосетљивости</a:t>
                      </a:r>
                      <a:endParaRPr lang="en-US" sz="16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Системски еритемски лупус</a:t>
                      </a:r>
                      <a:r>
                        <a:rPr lang="en-U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sr-Cyrl-R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Комбинована криоглобулинемија</a:t>
                      </a:r>
                      <a:r>
                        <a:rPr lang="en-U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sr-Cyrl-RS" sz="1600" b="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Неке форме васкулитиса </a:t>
                      </a:r>
                      <a:endParaRPr lang="en-US" sz="1600" b="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IV </a:t>
                      </a:r>
                      <a:r>
                        <a:rPr lang="sr-Cyrl-RS" sz="1600" b="1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 реакције преосетљивости</a:t>
                      </a:r>
                      <a:endParaRPr lang="en-US" sz="1600" b="1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i="1" dirty="0" smtClean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Diabetes </a:t>
                      </a:r>
                      <a:r>
                        <a:rPr lang="en-U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mellitus</a:t>
                      </a:r>
                      <a:r>
                        <a:rPr lang="sr-Cyrl-R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тип 1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en-US" sz="1600" i="1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Hashimoto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тироидитис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Реуматски артритис</a:t>
                      </a:r>
                      <a: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</a:br>
                      <a:r>
                        <a:rPr lang="sr-Cyrl-RS" sz="1600" dirty="0">
                          <a:solidFill>
                            <a:srgbClr val="231F20"/>
                          </a:solidFill>
                          <a:latin typeface="Palatino Linotype" pitchFamily="18" charset="0"/>
                          <a:ea typeface="Calibri"/>
                          <a:cs typeface="Times New Roman"/>
                        </a:rPr>
                        <a:t>Мултипла склероза</a:t>
                      </a:r>
                      <a:endParaRPr lang="en-US" sz="1600" dirty="0">
                        <a:latin typeface="Palatino Linotyp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2700" b="1" dirty="0" smtClean="0">
                <a:latin typeface="Palatino Linotype" pitchFamily="18" charset="0"/>
              </a:rPr>
              <a:t>Аутоимунске б</a:t>
            </a:r>
            <a:r>
              <a:rPr lang="en-US" sz="2700" b="1" dirty="0" err="1" smtClean="0">
                <a:latin typeface="Palatino Linotype" pitchFamily="18" charset="0"/>
              </a:rPr>
              <a:t>олести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узроковане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антителима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против</a:t>
            </a:r>
            <a:r>
              <a:rPr lang="sr-Cyrl-R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ћелијских</a:t>
            </a:r>
            <a:r>
              <a:rPr lang="en-US" sz="2700" b="1" dirty="0" smtClean="0">
                <a:latin typeface="Palatino Linotype" pitchFamily="18" charset="0"/>
              </a:rPr>
              <a:t> и </a:t>
            </a:r>
            <a:r>
              <a:rPr lang="en-US" sz="2700" b="1" dirty="0" err="1" smtClean="0">
                <a:latin typeface="Palatino Linotype" pitchFamily="18" charset="0"/>
              </a:rPr>
              <a:t>ткивних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антигена</a:t>
            </a:r>
            <a:r>
              <a:rPr lang="en-US" sz="2700" dirty="0" smtClean="0">
                <a:latin typeface="Palatino Linotype" pitchFamily="18" charset="0"/>
              </a:rPr>
              <a:t>-</a:t>
            </a:r>
            <a:r>
              <a:rPr lang="en-US" sz="2700" b="1" dirty="0" smtClean="0">
                <a:latin typeface="Palatino Linotype" pitchFamily="18" charset="0"/>
              </a:rPr>
              <a:t>(II </a:t>
            </a:r>
            <a:r>
              <a:rPr lang="en-US" sz="2700" b="1" dirty="0" err="1" smtClean="0">
                <a:latin typeface="Palatino Linotype" pitchFamily="18" charset="0"/>
              </a:rPr>
              <a:t>тип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реакције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преосетљивости</a:t>
            </a:r>
            <a:r>
              <a:rPr lang="en-US" sz="2700" b="1" dirty="0" smtClean="0">
                <a:latin typeface="Palatino Linotype" pitchFamily="18" charset="0"/>
              </a:rPr>
              <a:t>)</a:t>
            </a:r>
            <a:endParaRPr lang="en-US" sz="2700" dirty="0"/>
          </a:p>
        </p:txBody>
      </p:sp>
      <p:pic>
        <p:nvPicPr>
          <p:cNvPr id="3" name="Content Placeholder 4" descr="slide_20.jpg"/>
          <p:cNvPicPr>
            <a:picLocks noChangeAspect="1"/>
          </p:cNvPicPr>
          <p:nvPr/>
        </p:nvPicPr>
        <p:blipFill>
          <a:blip r:embed="rId2" cstate="print"/>
          <a:srcRect t="23773"/>
          <a:stretch>
            <a:fillRect/>
          </a:stretch>
        </p:blipFill>
        <p:spPr>
          <a:xfrm>
            <a:off x="755577" y="1772815"/>
            <a:ext cx="8087910" cy="462386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400" b="1" dirty="0" smtClean="0">
                <a:latin typeface="Palatino Linotype" pitchFamily="18" charset="0"/>
              </a:rPr>
              <a:t>Аутоимунске болести изазване имунским комплексима</a:t>
            </a:r>
            <a:r>
              <a:rPr lang="sr-Cyrl-RS" sz="2400" dirty="0" smtClean="0">
                <a:latin typeface="Palatino Linotype" pitchFamily="18" charset="0"/>
              </a:rPr>
              <a:t>-</a:t>
            </a:r>
            <a:r>
              <a:rPr lang="en-US" sz="2400" b="1" dirty="0" smtClean="0">
                <a:latin typeface="Palatino Linotype" pitchFamily="18" charset="0"/>
              </a:rPr>
              <a:t>(III </a:t>
            </a:r>
            <a:r>
              <a:rPr lang="en-US" sz="2400" b="1" dirty="0" err="1" smtClean="0">
                <a:latin typeface="Palatino Linotype" pitchFamily="18" charset="0"/>
              </a:rPr>
              <a:t>тип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реакције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преосетљивости</a:t>
            </a:r>
            <a:r>
              <a:rPr lang="en-US" sz="2400" b="1" dirty="0" smtClean="0">
                <a:latin typeface="Palatino Linotype" pitchFamily="18" charset="0"/>
              </a:rPr>
              <a:t>)</a:t>
            </a:r>
            <a:endParaRPr lang="en-US" sz="2400" dirty="0"/>
          </a:p>
        </p:txBody>
      </p:sp>
      <p:pic>
        <p:nvPicPr>
          <p:cNvPr id="4" name="Content Placeholder 5" descr="slide_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33533"/>
          <a:stretch>
            <a:fillRect/>
          </a:stretch>
        </p:blipFill>
        <p:spPr>
          <a:xfrm>
            <a:off x="1043608" y="1916832"/>
            <a:ext cx="7281812" cy="3629989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2400" b="1" dirty="0" smtClean="0">
                <a:latin typeface="Palatino Linotype" pitchFamily="18" charset="0"/>
              </a:rPr>
              <a:t>Аутоимунске болести посредоване Т лимфоцитима (</a:t>
            </a:r>
            <a:r>
              <a:rPr lang="en-US" sz="2400" b="1" dirty="0" smtClean="0">
                <a:latin typeface="Palatino Linotype" pitchFamily="18" charset="0"/>
              </a:rPr>
              <a:t>IV </a:t>
            </a:r>
            <a:r>
              <a:rPr lang="en-US" sz="2400" b="1" dirty="0" err="1" smtClean="0">
                <a:latin typeface="Palatino Linotype" pitchFamily="18" charset="0"/>
              </a:rPr>
              <a:t>тип</a:t>
            </a:r>
            <a:r>
              <a:rPr lang="sr-Cyrl-R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преосетљивости</a:t>
            </a:r>
            <a:r>
              <a:rPr lang="sr-Cyrl-CS" sz="2400" b="1" dirty="0" smtClean="0">
                <a:latin typeface="Palatino Linotype" pitchFamily="18" charset="0"/>
              </a:rPr>
              <a:t>)</a:t>
            </a:r>
            <a:endParaRPr lang="en-US" sz="2400" dirty="0"/>
          </a:p>
        </p:txBody>
      </p:sp>
      <p:pic>
        <p:nvPicPr>
          <p:cNvPr id="4" name="Content Placeholder 6" descr="slide_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330"/>
          <a:stretch>
            <a:fillRect/>
          </a:stretch>
        </p:blipFill>
        <p:spPr>
          <a:xfrm>
            <a:off x="611560" y="1700808"/>
            <a:ext cx="7714821" cy="432048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Palatino Linotype" pitchFamily="18" charset="0"/>
              </a:rPr>
              <a:t/>
            </a:r>
            <a:br>
              <a:rPr lang="ru-RU" sz="3100" b="1" dirty="0" smtClean="0">
                <a:latin typeface="Palatino Linotype" pitchFamily="18" charset="0"/>
              </a:rPr>
            </a:br>
            <a:r>
              <a:rPr lang="ru-RU" sz="3100" b="1" dirty="0" smtClean="0">
                <a:latin typeface="Palatino Linotype" pitchFamily="18" charset="0"/>
              </a:rPr>
              <a:t>Анимални модели аутоимун</a:t>
            </a:r>
            <a:r>
              <a:rPr lang="sr-Cyrl-RS" sz="3100" b="1" dirty="0" smtClean="0">
                <a:latin typeface="Palatino Linotype" pitchFamily="18" charset="0"/>
              </a:rPr>
              <a:t>ских</a:t>
            </a:r>
            <a:r>
              <a:rPr lang="ru-RU" sz="3100" b="1" dirty="0" smtClean="0">
                <a:latin typeface="Palatino Linotype" pitchFamily="18" charset="0"/>
              </a:rPr>
              <a:t/>
            </a:r>
            <a:br>
              <a:rPr lang="ru-RU" sz="3100" b="1" dirty="0" smtClean="0">
                <a:latin typeface="Palatino Linotype" pitchFamily="18" charset="0"/>
              </a:rPr>
            </a:br>
            <a:r>
              <a:rPr lang="ru-RU" sz="3100" b="1" dirty="0" smtClean="0">
                <a:latin typeface="Palatino Linotype" pitchFamily="18" charset="0"/>
              </a:rPr>
              <a:t>болести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dirty="0" smtClean="0">
              <a:latin typeface="Palatino Linotype" pitchFamily="18" charset="0"/>
            </a:endParaRPr>
          </a:p>
          <a:p>
            <a:endParaRPr lang="en-US" sz="2000" dirty="0" smtClean="0">
              <a:latin typeface="Palatino Linotype" pitchFamily="18" charset="0"/>
            </a:endParaRPr>
          </a:p>
          <a:p>
            <a:r>
              <a:rPr lang="ru-RU" sz="2000" dirty="0" smtClean="0">
                <a:latin typeface="Palatino Linotype" pitchFamily="18" charset="0"/>
              </a:rPr>
              <a:t>Тешкоћа </a:t>
            </a:r>
            <a:r>
              <a:rPr lang="ru-RU" sz="2000" dirty="0" smtClean="0">
                <a:latin typeface="Palatino Linotype" pitchFamily="18" charset="0"/>
              </a:rPr>
              <a:t>у спровођењу </a:t>
            </a:r>
            <a:r>
              <a:rPr lang="ru-RU" sz="2000" dirty="0" smtClean="0">
                <a:latin typeface="Palatino Linotype" pitchFamily="18" charset="0"/>
              </a:rPr>
              <a:t>рандомиз</a:t>
            </a:r>
            <a:r>
              <a:rPr lang="sr-Cyrl-RS" sz="2000" dirty="0" smtClean="0">
                <a:latin typeface="Palatino Linotype" pitchFamily="18" charset="0"/>
              </a:rPr>
              <a:t>ираних</a:t>
            </a:r>
            <a:r>
              <a:rPr lang="ru-RU" sz="2000" dirty="0" smtClean="0">
                <a:latin typeface="Palatino Linotype" pitchFamily="18" charset="0"/>
              </a:rPr>
              <a:t>, добро контролисаних истраживања </a:t>
            </a:r>
            <a:r>
              <a:rPr lang="ru-RU" sz="2000" dirty="0" smtClean="0">
                <a:latin typeface="Palatino Linotype" pitchFamily="18" charset="0"/>
              </a:rPr>
              <a:t>код пацијената </a:t>
            </a:r>
            <a:r>
              <a:rPr lang="ru-RU" sz="2000" dirty="0" smtClean="0">
                <a:latin typeface="Palatino Linotype" pitchFamily="18" charset="0"/>
              </a:rPr>
              <a:t>отежава сазнања о патогенези и лечењу аутоимунских </a:t>
            </a:r>
            <a:r>
              <a:rPr lang="ru-RU" sz="2000" dirty="0" smtClean="0">
                <a:latin typeface="Palatino Linotype" pitchFamily="18" charset="0"/>
              </a:rPr>
              <a:t>болести код људи.</a:t>
            </a:r>
          </a:p>
          <a:p>
            <a:r>
              <a:rPr lang="ru-RU" sz="2000" dirty="0" smtClean="0">
                <a:latin typeface="Palatino Linotype" pitchFamily="18" charset="0"/>
              </a:rPr>
              <a:t>Једноставније је прво проучавање болести </a:t>
            </a:r>
            <a:r>
              <a:rPr lang="ru-RU" sz="2000" dirty="0" smtClean="0">
                <a:latin typeface="Palatino Linotype" pitchFamily="18" charset="0"/>
              </a:rPr>
              <a:t>у одговарајућем животињском моделу.</a:t>
            </a:r>
          </a:p>
          <a:p>
            <a:r>
              <a:rPr lang="ru-RU" sz="2000" dirty="0" smtClean="0">
                <a:latin typeface="Palatino Linotype" pitchFamily="18" charset="0"/>
              </a:rPr>
              <a:t>Међутим, будући да су животињски модели болести ретко идентични људском поремећају, погодност одређеног </a:t>
            </a:r>
            <a:r>
              <a:rPr lang="ru-RU" sz="2000" dirty="0" smtClean="0">
                <a:latin typeface="Palatino Linotype" pitchFamily="18" charset="0"/>
              </a:rPr>
              <a:t>модела у </a:t>
            </a:r>
            <a:r>
              <a:rPr lang="ru-RU" sz="2000" dirty="0" smtClean="0">
                <a:latin typeface="Palatino Linotype" pitchFamily="18" charset="0"/>
              </a:rPr>
              <a:t>било којој ситуацији мора се </a:t>
            </a:r>
            <a:r>
              <a:rPr lang="ru-RU" sz="2000" dirty="0" smtClean="0">
                <a:latin typeface="Palatino Linotype" pitchFamily="18" charset="0"/>
              </a:rPr>
              <a:t>пажљиво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ru-RU" sz="2000" dirty="0" smtClean="0">
                <a:latin typeface="Palatino Linotype" pitchFamily="18" charset="0"/>
              </a:rPr>
              <a:t>узети </a:t>
            </a:r>
            <a:r>
              <a:rPr lang="ru-RU" sz="2000" dirty="0" smtClean="0">
                <a:latin typeface="Palatino Linotype" pitchFamily="18" charset="0"/>
              </a:rPr>
              <a:t>у </a:t>
            </a:r>
            <a:r>
              <a:rPr lang="ru-RU" sz="2000" dirty="0" smtClean="0">
                <a:latin typeface="Palatino Linotype" pitchFamily="18" charset="0"/>
              </a:rPr>
              <a:t>обзир</a:t>
            </a:r>
            <a:r>
              <a:rPr lang="en-US" sz="2000" dirty="0" smtClean="0">
                <a:latin typeface="Palatino Linotype" pitchFamily="18" charset="0"/>
              </a:rPr>
              <a:t>.  </a:t>
            </a:r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200" y="332656"/>
            <a:ext cx="2530624" cy="18002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Palatino Linotype" pitchFamily="18" charset="0"/>
              </a:rPr>
              <a:t>Анимални модели аутоимун</a:t>
            </a:r>
            <a:r>
              <a:rPr lang="sr-Cyrl-RS" sz="1800" b="1" dirty="0" smtClean="0">
                <a:latin typeface="Palatino Linotype" pitchFamily="18" charset="0"/>
              </a:rPr>
              <a:t>ских</a:t>
            </a:r>
            <a:r>
              <a:rPr lang="ru-RU" sz="1800" b="1" dirty="0" smtClean="0">
                <a:latin typeface="Palatino Linotype" pitchFamily="18" charset="0"/>
              </a:rPr>
              <a:t/>
            </a:r>
            <a:br>
              <a:rPr lang="ru-RU" sz="1800" b="1" dirty="0" smtClean="0">
                <a:latin typeface="Palatino Linotype" pitchFamily="18" charset="0"/>
              </a:rPr>
            </a:br>
            <a:r>
              <a:rPr lang="ru-RU" sz="1800" b="1" dirty="0" smtClean="0">
                <a:latin typeface="Palatino Linotype" pitchFamily="18" charset="0"/>
              </a:rPr>
              <a:t>болести</a:t>
            </a:r>
            <a:endParaRPr lang="en-US" sz="1800" b="1" dirty="0"/>
          </a:p>
        </p:txBody>
      </p:sp>
      <p:pic>
        <p:nvPicPr>
          <p:cNvPr id="1026" name="Picture 2" descr="D:\KNJIGE\New folder\Essential-Clinical-Immunology-114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30" t="1031" r="2790" b="1031"/>
          <a:stretch>
            <a:fillRect/>
          </a:stretch>
        </p:blipFill>
        <p:spPr bwMode="auto">
          <a:xfrm>
            <a:off x="0" y="17240"/>
            <a:ext cx="6336704" cy="6840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Palatino Linotype" pitchFamily="18" charset="0"/>
              </a:rPr>
              <a:t>K/BXN </a:t>
            </a:r>
            <a:r>
              <a:rPr lang="sr-Cyrl-RS" sz="2400" b="1" dirty="0" smtClean="0">
                <a:latin typeface="Palatino Linotype" pitchFamily="18" charset="0"/>
              </a:rPr>
              <a:t>модел-</a:t>
            </a:r>
            <a:r>
              <a:rPr lang="sr-Cyrl-RS" sz="2400" b="1" dirty="0" smtClean="0">
                <a:latin typeface="Palatino Linotype" pitchFamily="18" charset="0"/>
              </a:rPr>
              <a:t> </a:t>
            </a:r>
            <a:r>
              <a:rPr lang="sr-Cyrl-RS" sz="2400" b="1" dirty="0" smtClean="0">
                <a:latin typeface="Palatino Linotype" pitchFamily="18" charset="0"/>
              </a:rPr>
              <a:t>реуматоидни артритис 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sr-Cyrl-RS" dirty="0" smtClean="0">
                <a:latin typeface="Palatino Linotype" pitchFamily="18" charset="0"/>
              </a:rPr>
              <a:t>Иако </a:t>
            </a:r>
            <a:r>
              <a:rPr lang="sr-Cyrl-RS" dirty="0" smtClean="0">
                <a:latin typeface="Palatino Linotype" pitchFamily="18" charset="0"/>
              </a:rPr>
              <a:t>се у основи реуматоидног артритиса (</a:t>
            </a:r>
            <a:r>
              <a:rPr lang="en-US" dirty="0" smtClean="0">
                <a:latin typeface="Palatino Linotype" pitchFamily="18" charset="0"/>
              </a:rPr>
              <a:t>RA</a:t>
            </a:r>
            <a:r>
              <a:rPr lang="sr-Cyrl-RS" dirty="0" smtClean="0">
                <a:latin typeface="Palatino Linotype" pitchFamily="18" charset="0"/>
              </a:rPr>
              <a:t>) првенствено развија </a:t>
            </a:r>
            <a:r>
              <a:rPr lang="en-US" dirty="0" smtClean="0">
                <a:latin typeface="Palatino Linotype" pitchFamily="18" charset="0"/>
              </a:rPr>
              <a:t>IV </a:t>
            </a:r>
            <a:r>
              <a:rPr lang="sr-Cyrl-RS" dirty="0" smtClean="0">
                <a:latin typeface="Palatino Linotype" pitchFamily="18" charset="0"/>
              </a:rPr>
              <a:t>тип реакције преосетљивости, сазнање да аутоантитела против глукоза-6-фосфат изомеразе (</a:t>
            </a:r>
            <a:r>
              <a:rPr lang="en-US" dirty="0" smtClean="0">
                <a:latin typeface="Palatino Linotype" pitchFamily="18" charset="0"/>
              </a:rPr>
              <a:t>GPI</a:t>
            </a:r>
            <a:r>
              <a:rPr lang="sr-Cyrl-RS" dirty="0" smtClean="0">
                <a:latin typeface="Palatino Linotype" pitchFamily="18" charset="0"/>
              </a:rPr>
              <a:t>) могу изазвати код нормалних мишева болест зглобова сличну оној код </a:t>
            </a:r>
            <a:r>
              <a:rPr lang="en-US" dirty="0" smtClean="0">
                <a:latin typeface="Palatino Linotype" pitchFamily="18" charset="0"/>
              </a:rPr>
              <a:t>RA</a:t>
            </a:r>
            <a:r>
              <a:rPr lang="sr-Cyrl-RS" dirty="0" smtClean="0">
                <a:latin typeface="Palatino Linotype" pitchFamily="18" charset="0"/>
              </a:rPr>
              <a:t> довело је до мишљења да аутоимунски механизми посредовани антителима могу играти значајну улогу у патогенези болести.</a:t>
            </a:r>
            <a:endParaRPr lang="en-US" dirty="0" smtClean="0">
              <a:latin typeface="Palatino Linotype" pitchFamily="18" charset="0"/>
            </a:endParaRPr>
          </a:p>
          <a:p>
            <a:r>
              <a:rPr lang="sr-Cyrl-RS" dirty="0" smtClean="0">
                <a:latin typeface="Palatino Linotype" pitchFamily="18" charset="0"/>
              </a:rPr>
              <a:t>Т-ћелијски рецептор </a:t>
            </a:r>
            <a:r>
              <a:rPr lang="en-US" dirty="0" smtClean="0">
                <a:latin typeface="Palatino Linotype" pitchFamily="18" charset="0"/>
              </a:rPr>
              <a:t>K/</a:t>
            </a:r>
            <a:r>
              <a:rPr lang="en-US" dirty="0" err="1" smtClean="0">
                <a:latin typeface="Palatino Linotype" pitchFamily="18" charset="0"/>
              </a:rPr>
              <a:t>BxN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трансгених мишева специфичан је за сопствени протеин </a:t>
            </a:r>
            <a:r>
              <a:rPr lang="en-US" dirty="0" smtClean="0">
                <a:latin typeface="Palatino Linotype" pitchFamily="18" charset="0"/>
              </a:rPr>
              <a:t>GPI</a:t>
            </a:r>
            <a:r>
              <a:rPr lang="sr-Cyrl-RS" dirty="0" smtClean="0">
                <a:latin typeface="Palatino Linotype" pitchFamily="18" charset="0"/>
              </a:rPr>
              <a:t>.</a:t>
            </a:r>
            <a:endParaRPr lang="en-US" dirty="0" smtClean="0">
              <a:latin typeface="Palatino Linotype" pitchFamily="18" charset="0"/>
            </a:endParaRPr>
          </a:p>
          <a:p>
            <a:r>
              <a:rPr lang="sr-Cyrl-RS" dirty="0" smtClean="0">
                <a:latin typeface="Palatino Linotype" pitchFamily="18" charset="0"/>
              </a:rPr>
              <a:t>Артритис у овом моделу  се развија као последица производње антитела против </a:t>
            </a:r>
            <a:r>
              <a:rPr lang="en-US" dirty="0" smtClean="0">
                <a:latin typeface="Palatino Linotype" pitchFamily="18" charset="0"/>
              </a:rPr>
              <a:t>GPI</a:t>
            </a:r>
            <a:r>
              <a:rPr lang="sr-Cyrl-RS" dirty="0" smtClean="0">
                <a:latin typeface="Palatino Linotype" pitchFamily="18" charset="0"/>
              </a:rPr>
              <a:t>. Настали синоновитис је хроничан, ерозиван и повезан са стварањем пануса. Парадоксално је, иако је </a:t>
            </a:r>
            <a:r>
              <a:rPr lang="en-US" dirty="0" smtClean="0">
                <a:latin typeface="Palatino Linotype" pitchFamily="18" charset="0"/>
              </a:rPr>
              <a:t>GPI </a:t>
            </a:r>
            <a:r>
              <a:rPr lang="sr-Cyrl-RS" dirty="0" smtClean="0">
                <a:latin typeface="Palatino Linotype" pitchFamily="18" charset="0"/>
              </a:rPr>
              <a:t>свеприсутан антиген, аутоимуност је фокусирана на зглобове. Иако хистолошки изглед погођених зглобова подсећа на </a:t>
            </a:r>
            <a:r>
              <a:rPr lang="en-US" dirty="0" smtClean="0">
                <a:latin typeface="Palatino Linotype" pitchFamily="18" charset="0"/>
              </a:rPr>
              <a:t>RA</a:t>
            </a:r>
            <a:r>
              <a:rPr lang="sr-Cyrl-RS" dirty="0" smtClean="0">
                <a:latin typeface="Palatino Linotype" pitchFamily="18" charset="0"/>
              </a:rPr>
              <a:t>, нема доказа да </a:t>
            </a:r>
            <a:r>
              <a:rPr lang="en-US" dirty="0" smtClean="0">
                <a:latin typeface="Palatino Linotype" pitchFamily="18" charset="0"/>
              </a:rPr>
              <a:t>RA</a:t>
            </a:r>
            <a:r>
              <a:rPr lang="sr-Cyrl-RS" dirty="0" smtClean="0">
                <a:latin typeface="Palatino Linotype" pitchFamily="18" charset="0"/>
              </a:rPr>
              <a:t> може да се развије као последица присуства антитела против </a:t>
            </a:r>
            <a:r>
              <a:rPr lang="en-US" dirty="0" smtClean="0">
                <a:latin typeface="Palatino Linotype" pitchFamily="18" charset="0"/>
              </a:rPr>
              <a:t>GPI</a:t>
            </a:r>
            <a:r>
              <a:rPr lang="sr-Cyrl-RS" dirty="0" smtClean="0">
                <a:latin typeface="Palatino Linotype" pitchFamily="18" charset="0"/>
              </a:rPr>
              <a:t>. Класичне серолошке абнормалности, реуматоидни фактор, и антицитрулинска антитела се не уочавају у овом моделу</a:t>
            </a:r>
            <a:endParaRPr lang="en-US" dirty="0" smtClean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3568" y="44624"/>
            <a:ext cx="846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b="1" dirty="0" smtClean="0">
                <a:latin typeface="Palatino Linotype" pitchFamily="18" charset="0"/>
              </a:rPr>
              <a:t>И</a:t>
            </a:r>
            <a:r>
              <a:rPr lang="sr-Cyrl-CS" sz="2800" b="1" dirty="0" smtClean="0">
                <a:latin typeface="Palatino Linotype" pitchFamily="18" charset="0"/>
              </a:rPr>
              <a:t>мунска толеранција на сопствене антигене индукује се када:</a:t>
            </a:r>
            <a:endParaRPr lang="en-US" sz="2800" b="1" dirty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84168" y="3068960"/>
            <a:ext cx="3059832" cy="2808312"/>
          </a:xfrm>
        </p:spPr>
        <p:txBody>
          <a:bodyPr>
            <a:normAutofit fontScale="90000"/>
          </a:bodyPr>
          <a:lstStyle/>
          <a:p>
            <a:pPr algn="l"/>
            <a:r>
              <a:rPr lang="sr-Cyrl-CS" sz="2400" dirty="0" smtClean="0">
                <a:latin typeface="Palatino Linotype" pitchFamily="18" charset="0"/>
              </a:rPr>
              <a:t/>
            </a:r>
            <a:br>
              <a:rPr lang="sr-Cyrl-CS" sz="2400" dirty="0" smtClean="0">
                <a:latin typeface="Palatino Linotype" pitchFamily="18" charset="0"/>
              </a:rPr>
            </a:br>
            <a:r>
              <a:rPr lang="sr-Cyrl-CS" sz="2400" dirty="0">
                <a:latin typeface="Palatino Linotype" pitchFamily="18" charset="0"/>
              </a:rPr>
              <a:t/>
            </a:r>
            <a:br>
              <a:rPr lang="sr-Cyrl-CS" sz="2400" dirty="0">
                <a:latin typeface="Palatino Linotype" pitchFamily="18" charset="0"/>
              </a:rPr>
            </a:br>
            <a:r>
              <a:rPr lang="sr-Cyrl-RS" sz="2400" dirty="0" smtClean="0">
                <a:latin typeface="Palatino Linotype" pitchFamily="18" charset="0"/>
              </a:rPr>
              <a:t>2)</a:t>
            </a:r>
            <a:r>
              <a:rPr lang="en-US" sz="2400" dirty="0" smtClean="0">
                <a:latin typeface="Palatino Linotype" pitchFamily="18" charset="0"/>
              </a:rPr>
              <a:t/>
            </a:r>
            <a:br>
              <a:rPr lang="en-US" sz="2400" dirty="0" smtClean="0">
                <a:latin typeface="Palatino Linotype" pitchFamily="18" charset="0"/>
              </a:rPr>
            </a:br>
            <a:r>
              <a:rPr lang="sr-Cyrl-CS" sz="2200" b="1" dirty="0" smtClean="0">
                <a:latin typeface="Palatino Linotype" pitchFamily="18" charset="0"/>
              </a:rPr>
              <a:t>Зрели</a:t>
            </a:r>
            <a:r>
              <a:rPr lang="sr-Cyrl-CS" sz="2200" dirty="0" smtClean="0">
                <a:latin typeface="Palatino Linotype" pitchFamily="18" charset="0"/>
              </a:rPr>
              <a:t> </a:t>
            </a:r>
            <a:r>
              <a:rPr lang="sr-Cyrl-CS" sz="2200" dirty="0">
                <a:latin typeface="Palatino Linotype" pitchFamily="18" charset="0"/>
              </a:rPr>
              <a:t>лимфоцит </a:t>
            </a:r>
            <a:r>
              <a:rPr lang="sr-Cyrl-CS" sz="2200" dirty="0" smtClean="0">
                <a:latin typeface="Palatino Linotype" pitchFamily="18" charset="0"/>
              </a:rPr>
              <a:t>препознаје сопствени </a:t>
            </a:r>
            <a:r>
              <a:rPr lang="sr-Cyrl-CS" sz="2200" dirty="0">
                <a:latin typeface="Palatino Linotype" pitchFamily="18" charset="0"/>
              </a:rPr>
              <a:t>антиген у периферном лимфном органу           </a:t>
            </a:r>
            <a:r>
              <a:rPr lang="sr-Cyrl-CS" sz="2200" b="1" dirty="0">
                <a:latin typeface="Palatino Linotype" pitchFamily="18" charset="0"/>
              </a:rPr>
              <a:t>ПЕРИФЕРНА ТОЛЕРАНЦИЈА</a:t>
            </a:r>
            <a:endParaRPr lang="en-US" sz="2200" b="1" dirty="0">
              <a:latin typeface="Palatino Linotype" pitchFamily="18" charset="0"/>
            </a:endParaRPr>
          </a:p>
        </p:txBody>
      </p:sp>
      <p:pic>
        <p:nvPicPr>
          <p:cNvPr id="5" name="Picture 2" descr="D:\KNJIGE\New folder\fig 1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96752"/>
            <a:ext cx="3651481" cy="4525963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51520" y="1628800"/>
            <a:ext cx="2592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 smtClean="0">
                <a:latin typeface="Palatino Linotype" pitchFamily="18" charset="0"/>
              </a:rPr>
              <a:t>1)</a:t>
            </a:r>
            <a:endParaRPr lang="en-US" b="1" dirty="0" smtClean="0">
              <a:latin typeface="Palatino Linotype" pitchFamily="18" charset="0"/>
            </a:endParaRPr>
          </a:p>
          <a:p>
            <a:r>
              <a:rPr lang="sr-Cyrl-CS" b="1" dirty="0" smtClean="0">
                <a:latin typeface="Palatino Linotype" pitchFamily="18" charset="0"/>
              </a:rPr>
              <a:t>Незрели </a:t>
            </a:r>
            <a:r>
              <a:rPr lang="sr-Cyrl-CS" dirty="0" smtClean="0">
                <a:latin typeface="Palatino Linotype" pitchFamily="18" charset="0"/>
              </a:rPr>
              <a:t>лимфоцит </a:t>
            </a:r>
            <a:r>
              <a:rPr lang="sr-Cyrl-RS" dirty="0" smtClean="0">
                <a:latin typeface="Palatino Linotype" pitchFamily="18" charset="0"/>
              </a:rPr>
              <a:t>препознаје сопствене</a:t>
            </a:r>
            <a:r>
              <a:rPr lang="sr-Cyrl-CS" dirty="0" smtClean="0">
                <a:latin typeface="Palatino Linotype" pitchFamily="18" charset="0"/>
              </a:rPr>
              <a:t> антигене у централном лимфном органу  (тимус, костна срж)         </a:t>
            </a:r>
            <a:r>
              <a:rPr lang="sr-Cyrl-CS" b="1" dirty="0" smtClean="0">
                <a:latin typeface="Palatino Linotype" pitchFamily="18" charset="0"/>
              </a:rPr>
              <a:t>ЦЕНТРАЛНА </a:t>
            </a:r>
            <a:r>
              <a:rPr lang="en-US" b="1" dirty="0" smtClean="0">
                <a:latin typeface="Palatino Linotype" pitchFamily="18" charset="0"/>
              </a:rPr>
              <a:t>T</a:t>
            </a:r>
            <a:r>
              <a:rPr lang="sr-Cyrl-CS" b="1" dirty="0" smtClean="0">
                <a:latin typeface="Palatino Linotype" pitchFamily="18" charset="0"/>
              </a:rPr>
              <a:t>ОЛЕРАНЦИЈА</a:t>
            </a:r>
            <a:r>
              <a:rPr lang="sr-Cyrl-CS" dirty="0" smtClean="0">
                <a:latin typeface="Palatino Linotype" pitchFamily="18" charset="0"/>
              </a:rPr>
              <a:t/>
            </a:r>
            <a:br>
              <a:rPr lang="sr-Cyrl-CS" dirty="0" smtClean="0">
                <a:latin typeface="Palatino Linotype" pitchFamily="18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2400" b="1" dirty="0" smtClean="0">
                <a:latin typeface="Palatino Linotype" pitchFamily="18" charset="0"/>
              </a:rPr>
              <a:t>Мултипла склероза (експериментални аутоимунски енцефаломијелитис)</a:t>
            </a:r>
            <a:r>
              <a:rPr lang="en-US" sz="2400" b="1" dirty="0" smtClean="0">
                <a:latin typeface="Palatino Linotype" pitchFamily="18" charset="0"/>
              </a:rPr>
              <a:t/>
            </a:r>
            <a:br>
              <a:rPr lang="en-US" sz="2400" b="1" dirty="0" smtClean="0">
                <a:latin typeface="Palatino Linotype" pitchFamily="18" charset="0"/>
              </a:rPr>
            </a:b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r-Cyrl-RS" sz="3400" dirty="0" smtClean="0">
                <a:latin typeface="Palatino Linotype" pitchFamily="18" charset="0"/>
              </a:rPr>
              <a:t>Мултипла </a:t>
            </a:r>
            <a:r>
              <a:rPr lang="sr-Cyrl-RS" sz="3400" dirty="0" smtClean="0">
                <a:latin typeface="Palatino Linotype" pitchFamily="18" charset="0"/>
              </a:rPr>
              <a:t>склероза (</a:t>
            </a:r>
            <a:r>
              <a:rPr lang="en-US" sz="3400" dirty="0" smtClean="0">
                <a:latin typeface="Palatino Linotype" pitchFamily="18" charset="0"/>
              </a:rPr>
              <a:t>MS</a:t>
            </a:r>
            <a:r>
              <a:rPr lang="sr-Cyrl-RS" sz="3400" dirty="0" smtClean="0">
                <a:latin typeface="Palatino Linotype" pitchFamily="18" charset="0"/>
              </a:rPr>
              <a:t>) је хронична аутоимунска болест која погађа централни нервни систем, укључујући мозак и кичмену мождину. Жене су погођене чешће од мушкараца (2: 1 однос). У патогенези ове болести значајну улогу игра Т-ћелијска имуност која узрокује оштећење мијелинског омотача нервних влакана, што резултира развојем инфламације, </a:t>
            </a:r>
            <a:r>
              <a:rPr lang="sr-Cyrl-RS" sz="3400" dirty="0" smtClean="0">
                <a:latin typeface="Palatino Linotype" pitchFamily="18" charset="0"/>
              </a:rPr>
              <a:t>демијелинизације </a:t>
            </a:r>
            <a:r>
              <a:rPr lang="sr-Cyrl-RS" sz="3400" dirty="0" smtClean="0">
                <a:latin typeface="Palatino Linotype" pitchFamily="18" charset="0"/>
              </a:rPr>
              <a:t>и глиозе (ожиљака). Поред тога, аутоантитела против компоненти мијелина као што су мијелин олигодендроцит гликопротеин </a:t>
            </a:r>
            <a:r>
              <a:rPr lang="sr-Cyrl-RS" sz="3400" dirty="0" smtClean="0">
                <a:latin typeface="Palatino Linotype" pitchFamily="18" charset="0"/>
              </a:rPr>
              <a:t>(</a:t>
            </a:r>
            <a:r>
              <a:rPr lang="en-US" sz="3400" dirty="0" smtClean="0">
                <a:latin typeface="Palatino Linotype" pitchFamily="18" charset="0"/>
              </a:rPr>
              <a:t>MOG</a:t>
            </a:r>
            <a:r>
              <a:rPr lang="sr-Cyrl-RS" sz="3400" dirty="0" smtClean="0">
                <a:latin typeface="Palatino Linotype" pitchFamily="18" charset="0"/>
              </a:rPr>
              <a:t>) </a:t>
            </a:r>
            <a:r>
              <a:rPr lang="sr-Cyrl-RS" sz="3400" dirty="0" smtClean="0">
                <a:latin typeface="Palatino Linotype" pitchFamily="18" charset="0"/>
              </a:rPr>
              <a:t>могу допринети патогенези болести активацијом комплемента. Основна хистолошка карактеристика ове болести је плак који се првенствено јавља у белој можданој </a:t>
            </a:r>
            <a:r>
              <a:rPr lang="sr-Cyrl-RS" sz="3400" dirty="0" smtClean="0">
                <a:latin typeface="Palatino Linotype" pitchFamily="18" charset="0"/>
              </a:rPr>
              <a:t>маси. </a:t>
            </a:r>
            <a:r>
              <a:rPr lang="sr-Cyrl-RS" sz="3400" dirty="0" smtClean="0">
                <a:latin typeface="Palatino Linotype" pitchFamily="18" charset="0"/>
              </a:rPr>
              <a:t>Симптоми укључују губитак сензора, парестезије (укоченост, пецкање), визуелне промене услед оптичког неуритиса, дрхтавице, атаксије, слабости, спастичност и друге неуролошке симптоме. Болест може бити прогресивна или са релапсима и ремисијама.</a:t>
            </a:r>
            <a:endParaRPr lang="en-US" sz="3400" dirty="0" smtClean="0">
              <a:latin typeface="Palatino Linotype" pitchFamily="18" charset="0"/>
            </a:endParaRPr>
          </a:p>
          <a:p>
            <a:r>
              <a:rPr lang="sr-Cyrl-RS" sz="3400" dirty="0" smtClean="0">
                <a:latin typeface="Palatino Linotype" pitchFamily="18" charset="0"/>
              </a:rPr>
              <a:t>ЕАЕ је експериментални животињски модел за МС где се осетљиве животиње имунизују интактним мијелином или компонентама мијелина. ЕАЕ може се изазвати у више врста животиња, укључујући мишеве, пацове, заморце, зечеви и примате. </a:t>
            </a:r>
            <a:r>
              <a:rPr lang="en-US" sz="3400" dirty="0" err="1" smtClean="0">
                <a:latin typeface="Palatino Linotype" pitchFamily="18" charset="0"/>
              </a:rPr>
              <a:t>Постоји</a:t>
            </a:r>
            <a:r>
              <a:rPr lang="en-US" sz="3400" dirty="0" smtClean="0">
                <a:latin typeface="Palatino Linotype" pitchFamily="18" charset="0"/>
              </a:rPr>
              <a:t> </a:t>
            </a:r>
            <a:r>
              <a:rPr lang="sr-Cyrl-RS" sz="3400" dirty="0" smtClean="0">
                <a:latin typeface="Palatino Linotype" pitchFamily="18" charset="0"/>
              </a:rPr>
              <a:t>неколико протеина аналогних мијелину који се користе за индукцију ЕАЕ, укључујући </a:t>
            </a:r>
            <a:r>
              <a:rPr lang="en-US" sz="3400" dirty="0" smtClean="0">
                <a:latin typeface="Palatino Linotype" pitchFamily="18" charset="0"/>
              </a:rPr>
              <a:t>MBP</a:t>
            </a:r>
            <a:r>
              <a:rPr lang="sr-Cyrl-RS" sz="3400" dirty="0" smtClean="0">
                <a:latin typeface="Palatino Linotype" pitchFamily="18" charset="0"/>
              </a:rPr>
              <a:t> (myelin basic protein), протеолипидни протеин (</a:t>
            </a:r>
            <a:r>
              <a:rPr lang="en-US" sz="3400" dirty="0" smtClean="0">
                <a:latin typeface="Palatino Linotype" pitchFamily="18" charset="0"/>
              </a:rPr>
              <a:t>PLP</a:t>
            </a:r>
            <a:r>
              <a:rPr lang="sr-Cyrl-RS" sz="3400" dirty="0" smtClean="0">
                <a:latin typeface="Palatino Linotype" pitchFamily="18" charset="0"/>
              </a:rPr>
              <a:t>) и </a:t>
            </a:r>
            <a:r>
              <a:rPr lang="en-US" sz="3400" dirty="0" smtClean="0">
                <a:latin typeface="Palatino Linotype" pitchFamily="18" charset="0"/>
              </a:rPr>
              <a:t>MOG</a:t>
            </a:r>
            <a:r>
              <a:rPr lang="sr-Cyrl-RS" sz="3400" dirty="0" smtClean="0">
                <a:latin typeface="Palatino Linotype" pitchFamily="18" charset="0"/>
              </a:rPr>
              <a:t> (myelin oligodendrocyte glycoprotein). Администрирањем ових протеина са комплетним </a:t>
            </a:r>
            <a:r>
              <a:rPr lang="en-US" sz="3400" i="1" dirty="0" smtClean="0">
                <a:latin typeface="Palatino Linotype" pitchFamily="18" charset="0"/>
              </a:rPr>
              <a:t>Freund</a:t>
            </a:r>
            <a:r>
              <a:rPr lang="sr-Cyrl-RS" sz="3400" dirty="0" smtClean="0">
                <a:latin typeface="Palatino Linotype" pitchFamily="18" charset="0"/>
              </a:rPr>
              <a:t>-овим </a:t>
            </a:r>
            <a:r>
              <a:rPr lang="sr-Cyrl-RS" sz="3400" dirty="0" smtClean="0">
                <a:latin typeface="Palatino Linotype" pitchFamily="18" charset="0"/>
              </a:rPr>
              <a:t>адјувансом и </a:t>
            </a:r>
            <a:r>
              <a:rPr lang="en-US" sz="3400" dirty="0" err="1" smtClean="0">
                <a:latin typeface="Palatino Linotype" pitchFamily="18" charset="0"/>
              </a:rPr>
              <a:t>pertusis</a:t>
            </a:r>
            <a:r>
              <a:rPr lang="en-US" sz="3400" dirty="0" smtClean="0">
                <a:latin typeface="Palatino Linotype" pitchFamily="18" charset="0"/>
              </a:rPr>
              <a:t> </a:t>
            </a:r>
            <a:r>
              <a:rPr lang="sr-Cyrl-RS" sz="3400" dirty="0" smtClean="0">
                <a:latin typeface="Palatino Linotype" pitchFamily="18" charset="0"/>
              </a:rPr>
              <a:t>токсином, </a:t>
            </a:r>
            <a:r>
              <a:rPr lang="sr-Cyrl-RS" sz="3400" dirty="0" smtClean="0">
                <a:latin typeface="Palatino Linotype" pitchFamily="18" charset="0"/>
              </a:rPr>
              <a:t>крвно-мождана баријера је поремећена, омогућавајући пролаз имунских ћелија.</a:t>
            </a:r>
            <a:r>
              <a:rPr lang="sr-Cyrl-RS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Palatino Linotype" pitchFamily="18" charset="0"/>
              </a:rPr>
              <a:t>MLD-STZ (</a:t>
            </a:r>
            <a:r>
              <a:rPr lang="en-US" sz="2400" b="1" dirty="0" err="1" smtClean="0">
                <a:latin typeface="Palatino Linotype" pitchFamily="18" charset="0"/>
              </a:rPr>
              <a:t>енг</a:t>
            </a:r>
            <a:r>
              <a:rPr lang="en-US" sz="2400" b="1" dirty="0" smtClean="0">
                <a:latin typeface="Palatino Linotype" pitchFamily="18" charset="0"/>
              </a:rPr>
              <a:t>. multiple low doses of </a:t>
            </a:r>
            <a:r>
              <a:rPr lang="en-US" sz="2400" b="1" dirty="0" err="1" smtClean="0">
                <a:latin typeface="Palatino Linotype" pitchFamily="18" charset="0"/>
              </a:rPr>
              <a:t>streptozotocin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mld–stz</a:t>
            </a:r>
            <a:r>
              <a:rPr lang="en-US" sz="2400" b="1" dirty="0" smtClean="0">
                <a:latin typeface="Palatino Linotype" pitchFamily="18" charset="0"/>
              </a:rPr>
              <a:t>) </a:t>
            </a:r>
            <a:r>
              <a:rPr lang="en-US" sz="2400" b="1" dirty="0" err="1" smtClean="0">
                <a:latin typeface="Palatino Linotype" pitchFamily="18" charset="0"/>
              </a:rPr>
              <a:t>модел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eксперименталног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en-US" sz="2400" b="1" dirty="0" err="1" smtClean="0">
                <a:latin typeface="Palatino Linotype" pitchFamily="18" charset="0"/>
              </a:rPr>
              <a:t>дијабетеса</a:t>
            </a:r>
            <a:endParaRPr lang="en-US" sz="24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200" dirty="0" smtClean="0">
                <a:latin typeface="Palatino Linotype" pitchFamily="18" charset="0"/>
              </a:rPr>
              <a:t>Стрептозотоцин</a:t>
            </a:r>
            <a:r>
              <a:rPr lang="sr-Cyrl-CS" sz="2200" dirty="0" smtClean="0">
                <a:latin typeface="Palatino Linotype" pitchFamily="18" charset="0"/>
              </a:rPr>
              <a:t> </a:t>
            </a:r>
            <a:r>
              <a:rPr lang="sr-Cyrl-CS" sz="2200" dirty="0" smtClean="0">
                <a:latin typeface="Palatino Linotype" pitchFamily="18" charset="0"/>
              </a:rPr>
              <a:t>(</a:t>
            </a:r>
            <a:r>
              <a:rPr lang="sr-Latn-CS" sz="2200" dirty="0" smtClean="0">
                <a:latin typeface="Palatino Linotype" pitchFamily="18" charset="0"/>
              </a:rPr>
              <a:t>STZ</a:t>
            </a:r>
            <a:r>
              <a:rPr lang="sr-Cyrl-CS" sz="2200" dirty="0" smtClean="0">
                <a:latin typeface="Palatino Linotype" pitchFamily="18" charset="0"/>
              </a:rPr>
              <a:t>), који се годинама употребљава </a:t>
            </a:r>
            <a:r>
              <a:rPr lang="ru-RU" sz="2200" dirty="0" smtClean="0">
                <a:latin typeface="Palatino Linotype" pitchFamily="18" charset="0"/>
              </a:rPr>
              <a:t>за изазвање дијабетеса код пацова и мишева</a:t>
            </a:r>
            <a:r>
              <a:rPr lang="sr-Latn-CS" sz="2200" dirty="0" smtClean="0">
                <a:latin typeface="Palatino Linotype" pitchFamily="18" charset="0"/>
              </a:rPr>
              <a:t>, </a:t>
            </a:r>
            <a:r>
              <a:rPr lang="ru-RU" sz="2200" dirty="0" smtClean="0">
                <a:latin typeface="Palatino Linotype" pitchFamily="18" charset="0"/>
              </a:rPr>
              <a:t>је токсин специфичан </a:t>
            </a:r>
            <a:r>
              <a:rPr lang="sr-Cyrl-CS" sz="2200" dirty="0" smtClean="0">
                <a:latin typeface="Palatino Linotype" pitchFamily="18" charset="0"/>
              </a:rPr>
              <a:t>за </a:t>
            </a:r>
            <a:r>
              <a:rPr lang="en-US" sz="2200" dirty="0" smtClean="0">
                <a:latin typeface="Palatino Linotype" pitchFamily="18" charset="0"/>
              </a:rPr>
              <a:t>β </a:t>
            </a:r>
            <a:r>
              <a:rPr lang="ru-RU" sz="2200" dirty="0" smtClean="0">
                <a:latin typeface="Palatino Linotype" pitchFamily="18" charset="0"/>
              </a:rPr>
              <a:t>ћелије</a:t>
            </a:r>
            <a:r>
              <a:rPr lang="sr-Latn-CS" sz="2200" dirty="0" smtClean="0">
                <a:latin typeface="Palatino Linotype" pitchFamily="18" charset="0"/>
              </a:rPr>
              <a:t>. </a:t>
            </a:r>
            <a:r>
              <a:rPr lang="sr-Cyrl-CS" sz="2200" dirty="0" smtClean="0">
                <a:latin typeface="Palatino Linotype" pitchFamily="18" charset="0"/>
              </a:rPr>
              <a:t>Апликовани с</a:t>
            </a:r>
            <a:r>
              <a:rPr lang="ru-RU" sz="2200" dirty="0" smtClean="0">
                <a:latin typeface="Palatino Linotype" pitchFamily="18" charset="0"/>
              </a:rPr>
              <a:t>трептозотоцин</a:t>
            </a:r>
            <a:r>
              <a:rPr lang="sr-Cyrl-CS" sz="2200" dirty="0" smtClean="0">
                <a:latin typeface="Palatino Linotype" pitchFamily="18" charset="0"/>
              </a:rPr>
              <a:t> се прво везује за трансмембрански </a:t>
            </a:r>
            <a:r>
              <a:rPr lang="ru-RU" sz="2200" dirty="0" smtClean="0">
                <a:latin typeface="Palatino Linotype" pitchFamily="18" charset="0"/>
              </a:rPr>
              <a:t>транспортн</a:t>
            </a:r>
            <a:r>
              <a:rPr lang="sr-Cyrl-CS" sz="2200" dirty="0" smtClean="0">
                <a:latin typeface="Palatino Linotype" pitchFamily="18" charset="0"/>
              </a:rPr>
              <a:t>и </a:t>
            </a:r>
            <a:r>
              <a:rPr lang="ru-RU" sz="2200" dirty="0" smtClean="0">
                <a:latin typeface="Palatino Linotype" pitchFamily="18" charset="0"/>
              </a:rPr>
              <a:t>молекул</a:t>
            </a:r>
            <a:r>
              <a:rPr lang="sr-Latn-CS" sz="2200" dirty="0" smtClean="0">
                <a:latin typeface="Palatino Linotype" pitchFamily="18" charset="0"/>
              </a:rPr>
              <a:t> GLUT-2 </a:t>
            </a:r>
            <a:r>
              <a:rPr lang="sr-Cyrl-CS" sz="2200" dirty="0" smtClean="0">
                <a:latin typeface="Palatino Linotype" pitchFamily="18" charset="0"/>
              </a:rPr>
              <a:t>(</a:t>
            </a:r>
            <a:r>
              <a:rPr lang="en-US" sz="2200" i="1" dirty="0" smtClean="0">
                <a:latin typeface="Palatino Linotype" pitchFamily="18" charset="0"/>
              </a:rPr>
              <a:t>Glucose </a:t>
            </a:r>
            <a:r>
              <a:rPr lang="en-US" sz="2200" i="1" dirty="0" smtClean="0">
                <a:latin typeface="Palatino Linotype" pitchFamily="18" charset="0"/>
              </a:rPr>
              <a:t>Transporter</a:t>
            </a:r>
            <a:r>
              <a:rPr lang="sr-Cyrl-CS" sz="2200" i="1" dirty="0" smtClean="0">
                <a:latin typeface="Palatino Linotype" pitchFamily="18" charset="0"/>
              </a:rPr>
              <a:t> </a:t>
            </a:r>
            <a:r>
              <a:rPr lang="sr-Cyrl-CS" sz="2200" dirty="0" smtClean="0">
                <a:latin typeface="Palatino Linotype" pitchFamily="18" charset="0"/>
              </a:rPr>
              <a:t>2, </a:t>
            </a:r>
            <a:r>
              <a:rPr lang="sr-Latn-CS" sz="2200" dirty="0" smtClean="0">
                <a:latin typeface="Palatino Linotype" pitchFamily="18" charset="0"/>
              </a:rPr>
              <a:t>GLUT-2) </a:t>
            </a:r>
            <a:r>
              <a:rPr lang="sr-Cyrl-CS" sz="2200" dirty="0" smtClean="0">
                <a:latin typeface="Palatino Linotype" pitchFamily="18" charset="0"/>
              </a:rPr>
              <a:t>присутан у мембрани </a:t>
            </a:r>
            <a:r>
              <a:rPr lang="en-US" sz="2200" dirty="0" smtClean="0">
                <a:latin typeface="Palatino Linotype" pitchFamily="18" charset="0"/>
              </a:rPr>
              <a:t>β </a:t>
            </a:r>
            <a:r>
              <a:rPr lang="sr-Cyrl-CS" sz="2200" dirty="0" smtClean="0">
                <a:latin typeface="Palatino Linotype" pitchFamily="18" charset="0"/>
              </a:rPr>
              <a:t>ћелија </a:t>
            </a:r>
            <a:r>
              <a:rPr lang="sr-Cyrl-CS" sz="2200" dirty="0" smtClean="0">
                <a:latin typeface="Palatino Linotype" pitchFamily="18" charset="0"/>
              </a:rPr>
              <a:t>који </a:t>
            </a:r>
            <a:r>
              <a:rPr lang="sr-Cyrl-CS" sz="2200" dirty="0" smtClean="0">
                <a:latin typeface="Palatino Linotype" pitchFamily="18" charset="0"/>
              </a:rPr>
              <a:t>га интернализује и омогућује његово интрацелуларно разлагање што оштећује </a:t>
            </a:r>
            <a:r>
              <a:rPr lang="sr-Latn-CS" sz="2200" dirty="0" smtClean="0">
                <a:latin typeface="Palatino Linotype" pitchFamily="18" charset="0"/>
              </a:rPr>
              <a:t>DNK</a:t>
            </a:r>
            <a:r>
              <a:rPr lang="sr-Cyrl-CS" sz="2200" dirty="0" smtClean="0">
                <a:latin typeface="Palatino Linotype" pitchFamily="18" charset="0"/>
              </a:rPr>
              <a:t>, било директним дејством </a:t>
            </a:r>
            <a:r>
              <a:rPr lang="sr-Cyrl-CS" sz="2200" dirty="0" smtClean="0">
                <a:latin typeface="Palatino Linotype" pitchFamily="18" charset="0"/>
              </a:rPr>
              <a:t>било </a:t>
            </a:r>
            <a:r>
              <a:rPr lang="sr-Cyrl-CS" sz="2200" dirty="0" smtClean="0">
                <a:latin typeface="Palatino Linotype" pitchFamily="18" charset="0"/>
              </a:rPr>
              <a:t>посредно стварањем</a:t>
            </a:r>
            <a:r>
              <a:rPr lang="sr-Latn-CS" sz="2200" dirty="0" smtClean="0">
                <a:latin typeface="Palatino Linotype" pitchFamily="18" charset="0"/>
              </a:rPr>
              <a:t> NO </a:t>
            </a:r>
            <a:r>
              <a:rPr lang="sr-Cyrl-CS" sz="2200" dirty="0" smtClean="0">
                <a:latin typeface="Palatino Linotype" pitchFamily="18" charset="0"/>
              </a:rPr>
              <a:t>и слободних кисеоничних радикала </a:t>
            </a:r>
            <a:r>
              <a:rPr lang="sr-Cyrl-CS" sz="2200" dirty="0" smtClean="0">
                <a:latin typeface="Palatino Linotype" pitchFamily="18" charset="0"/>
              </a:rPr>
              <a:t> и </a:t>
            </a:r>
            <a:r>
              <a:rPr lang="sr-Cyrl-CS" sz="2200" dirty="0" smtClean="0">
                <a:latin typeface="Palatino Linotype" pitchFamily="18" charset="0"/>
              </a:rPr>
              <a:t>уводи ове ћелије у апоптозу и </a:t>
            </a:r>
            <a:r>
              <a:rPr lang="sr-Cyrl-CS" sz="2200" dirty="0" smtClean="0">
                <a:latin typeface="Palatino Linotype" pitchFamily="18" charset="0"/>
              </a:rPr>
              <a:t>некрозу</a:t>
            </a:r>
            <a:r>
              <a:rPr lang="en-US" sz="2200" dirty="0" smtClean="0">
                <a:latin typeface="Palatino Linotype" pitchFamily="18" charset="0"/>
              </a:rPr>
              <a:t>. </a:t>
            </a:r>
            <a:endParaRPr lang="sr-Cyrl-RS" sz="2200" dirty="0" smtClean="0">
              <a:latin typeface="Palatino Linotype" pitchFamily="18" charset="0"/>
            </a:endParaRPr>
          </a:p>
          <a:p>
            <a:r>
              <a:rPr lang="sr-Cyrl-CS" sz="2200" dirty="0" smtClean="0">
                <a:latin typeface="Palatino Linotype" pitchFamily="18" charset="0"/>
              </a:rPr>
              <a:t>Модел индукције дијабетеса понављаном применом малих доза стрептозотоцина (енг. </a:t>
            </a:r>
            <a:r>
              <a:rPr lang="en-US" sz="2200" dirty="0" smtClean="0">
                <a:latin typeface="Palatino Linotype" pitchFamily="18" charset="0"/>
              </a:rPr>
              <a:t>Multiple Low Dose</a:t>
            </a:r>
            <a:r>
              <a:rPr lang="sr-Cyrl-CS" sz="2200" dirty="0" smtClean="0">
                <a:latin typeface="Palatino Linotype" pitchFamily="18" charset="0"/>
              </a:rPr>
              <a:t> - </a:t>
            </a:r>
            <a:r>
              <a:rPr lang="en-US" sz="2200" dirty="0" err="1" smtClean="0">
                <a:latin typeface="Palatino Linotype" pitchFamily="18" charset="0"/>
              </a:rPr>
              <a:t>Streptozotocin</a:t>
            </a:r>
            <a:r>
              <a:rPr lang="sr-Cyrl-CS" sz="2200" dirty="0" smtClean="0">
                <a:latin typeface="Palatino Linotype" pitchFamily="18" charset="0"/>
              </a:rPr>
              <a:t>, MLD-STZ) </a:t>
            </a:r>
            <a:r>
              <a:rPr lang="sr-Cyrl-CS" sz="2200" dirty="0" smtClean="0">
                <a:latin typeface="Palatino Linotype" pitchFamily="18" charset="0"/>
              </a:rPr>
              <a:t>показује </a:t>
            </a:r>
            <a:r>
              <a:rPr lang="sr-Cyrl-CS" sz="2200" dirty="0" smtClean="0">
                <a:latin typeface="Palatino Linotype" pitchFamily="18" charset="0"/>
              </a:rPr>
              <a:t>бројне сличности са дијабетесом код људи </a:t>
            </a:r>
            <a:r>
              <a:rPr lang="sr-Cyrl-CS" sz="2200" dirty="0" smtClean="0">
                <a:latin typeface="Palatino Linotype" pitchFamily="18" charset="0"/>
              </a:rPr>
              <a:t>и </a:t>
            </a:r>
            <a:r>
              <a:rPr lang="sr-Cyrl-CS" sz="2200" dirty="0" smtClean="0">
                <a:latin typeface="Palatino Linotype" pitchFamily="18" charset="0"/>
              </a:rPr>
              <a:t>добра је основа за проучавање бројних механизама укључених у настанак и модулацију аутоимунског оштећења панкреаса.</a:t>
            </a:r>
            <a:endParaRPr lang="en-US" sz="2200" dirty="0" smtClean="0">
              <a:latin typeface="Palatino Linotype" pitchFamily="18" charset="0"/>
            </a:endParaRPr>
          </a:p>
          <a:p>
            <a:endParaRPr lang="en-US" sz="2400" dirty="0" smtClean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b="1" dirty="0" smtClean="0">
                <a:latin typeface="Palatino Linotype" pitchFamily="18" charset="0"/>
              </a:rPr>
              <a:t>NOD </a:t>
            </a:r>
            <a:r>
              <a:rPr lang="en-US" sz="2700" b="1" dirty="0" err="1" smtClean="0">
                <a:latin typeface="Palatino Linotype" pitchFamily="18" charset="0"/>
              </a:rPr>
              <a:t>мишеви</a:t>
            </a:r>
            <a:r>
              <a:rPr lang="sr-Cyrl-RS" sz="2700" b="1" dirty="0" smtClean="0">
                <a:latin typeface="Palatino Linotype" pitchFamily="18" charset="0"/>
              </a:rPr>
              <a:t>-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модел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eксперименталног</a:t>
            </a:r>
            <a:r>
              <a:rPr lang="en-US" sz="2700" b="1" dirty="0" smtClean="0">
                <a:latin typeface="Palatino Linotype" pitchFamily="18" charset="0"/>
              </a:rPr>
              <a:t> </a:t>
            </a:r>
            <a:r>
              <a:rPr lang="en-US" sz="2700" b="1" dirty="0" err="1" smtClean="0">
                <a:latin typeface="Palatino Linotype" pitchFamily="18" charset="0"/>
              </a:rPr>
              <a:t>дијабетеса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b="1" i="1" dirty="0" smtClean="0">
                <a:latin typeface="Palatino Linotype" pitchFamily="18" charset="0"/>
              </a:rPr>
              <a:t>NOD </a:t>
            </a:r>
            <a:r>
              <a:rPr lang="en-US" sz="2000" b="1" i="1" dirty="0" err="1" smtClean="0">
                <a:latin typeface="Palatino Linotype" pitchFamily="18" charset="0"/>
              </a:rPr>
              <a:t>мишеви</a:t>
            </a:r>
            <a:r>
              <a:rPr lang="en-US" sz="2000" b="1" i="1" dirty="0" smtClean="0">
                <a:latin typeface="Palatino Linotype" pitchFamily="18" charset="0"/>
              </a:rPr>
              <a:t> (</a:t>
            </a:r>
            <a:r>
              <a:rPr lang="en-US" sz="2000" b="1" i="1" dirty="0" err="1" smtClean="0">
                <a:latin typeface="Palatino Linotype" pitchFamily="18" charset="0"/>
              </a:rPr>
              <a:t>енг</a:t>
            </a:r>
            <a:r>
              <a:rPr lang="en-US" sz="2000" b="1" i="1" dirty="0" smtClean="0">
                <a:latin typeface="Palatino Linotype" pitchFamily="18" charset="0"/>
              </a:rPr>
              <a:t>. non-obese diabetic mice) </a:t>
            </a:r>
            <a:r>
              <a:rPr lang="sr-Cyrl-CS" sz="2000" dirty="0" smtClean="0">
                <a:latin typeface="Palatino Linotype" pitchFamily="18" charset="0"/>
              </a:rPr>
              <a:t>су мишеви који </a:t>
            </a:r>
            <a:r>
              <a:rPr lang="ru-RU" sz="2000" dirty="0" smtClean="0">
                <a:latin typeface="Palatino Linotype" pitchFamily="18" charset="0"/>
              </a:rPr>
              <a:t>спонтано развија</a:t>
            </a:r>
            <a:r>
              <a:rPr lang="sr-Cyrl-CS" sz="2000" dirty="0" smtClean="0">
                <a:latin typeface="Palatino Linotype" pitchFamily="18" charset="0"/>
              </a:rPr>
              <a:t>ју </a:t>
            </a:r>
            <a:r>
              <a:rPr lang="ru-RU" sz="2000" dirty="0" smtClean="0">
                <a:latin typeface="Palatino Linotype" pitchFamily="18" charset="0"/>
              </a:rPr>
              <a:t>аутоимун</a:t>
            </a:r>
            <a:r>
              <a:rPr lang="sr-Cyrl-CS" sz="2000" dirty="0" smtClean="0">
                <a:latin typeface="Palatino Linotype" pitchFamily="18" charset="0"/>
              </a:rPr>
              <a:t>ски дијабетес и представљају н</a:t>
            </a:r>
            <a:r>
              <a:rPr lang="ru-RU" sz="2000" dirty="0" smtClean="0">
                <a:latin typeface="Palatino Linotype" pitchFamily="18" charset="0"/>
              </a:rPr>
              <a:t>ајбољи модел за проучавање дијабетеса типа</a:t>
            </a:r>
            <a:r>
              <a:rPr lang="sr-Latn-CS" sz="2000" dirty="0" smtClean="0">
                <a:latin typeface="Palatino Linotype" pitchFamily="18" charset="0"/>
              </a:rPr>
              <a:t> 1. </a:t>
            </a:r>
            <a:r>
              <a:rPr lang="sr-Cyrl-CS" sz="2000" dirty="0" smtClean="0">
                <a:latin typeface="Palatino Linotype" pitchFamily="18" charset="0"/>
              </a:rPr>
              <a:t>Добијени су </a:t>
            </a:r>
            <a:r>
              <a:rPr lang="ru-RU" sz="2000" dirty="0" smtClean="0">
                <a:latin typeface="Palatino Linotype" pitchFamily="18" charset="0"/>
              </a:rPr>
              <a:t>у Јапану</a:t>
            </a:r>
            <a:r>
              <a:rPr lang="sr-Cyrl-CS" sz="2000" dirty="0" smtClean="0">
                <a:latin typeface="Palatino Linotype" pitchFamily="18" charset="0"/>
              </a:rPr>
              <a:t>, селективним узгајањем (од 1974</a:t>
            </a:r>
            <a:r>
              <a:rPr lang="ru-RU" sz="2000" dirty="0" smtClean="0">
                <a:latin typeface="Palatino Linotype" pitchFamily="18" charset="0"/>
              </a:rPr>
              <a:t>.</a:t>
            </a:r>
            <a:r>
              <a:rPr lang="sr-Cyrl-CS" sz="2000" dirty="0" smtClean="0">
                <a:latin typeface="Palatino Linotype" pitchFamily="18" charset="0"/>
              </a:rPr>
              <a:t> до 1980. године) </a:t>
            </a:r>
            <a:r>
              <a:rPr lang="ru-RU" sz="2000" i="1" dirty="0" smtClean="0">
                <a:latin typeface="Palatino Linotype" pitchFamily="18" charset="0"/>
              </a:rPr>
              <a:t>швајцарск</a:t>
            </a:r>
            <a:r>
              <a:rPr lang="sr-Cyrl-CS" sz="2000" i="1" dirty="0" smtClean="0">
                <a:latin typeface="Palatino Linotype" pitchFamily="18" charset="0"/>
              </a:rPr>
              <a:t>е</a:t>
            </a:r>
            <a:r>
              <a:rPr lang="sr-Cyrl-CS" sz="2000" dirty="0" smtClean="0">
                <a:latin typeface="Palatino Linotype" pitchFamily="18" charset="0"/>
              </a:rPr>
              <a:t> расе</a:t>
            </a:r>
            <a:r>
              <a:rPr lang="ru-RU" sz="2000" dirty="0" smtClean="0">
                <a:latin typeface="Palatino Linotype" pitchFamily="18" charset="0"/>
              </a:rPr>
              <a:t> мишева </a:t>
            </a:r>
            <a:r>
              <a:rPr lang="sr-Cyrl-CS" sz="2000" dirty="0" smtClean="0">
                <a:latin typeface="Palatino Linotype" pitchFamily="18" charset="0"/>
              </a:rPr>
              <a:t>(Ј</a:t>
            </a:r>
            <a:r>
              <a:rPr lang="en-US" sz="2000" dirty="0" err="1" smtClean="0">
                <a:latin typeface="Palatino Linotype" pitchFamily="18" charset="0"/>
              </a:rPr>
              <a:t>cI</a:t>
            </a:r>
            <a:r>
              <a:rPr lang="ru-RU" sz="2000" dirty="0" smtClean="0">
                <a:latin typeface="Palatino Linotype" pitchFamily="18" charset="0"/>
              </a:rPr>
              <a:t>-</a:t>
            </a:r>
            <a:r>
              <a:rPr lang="en-US" sz="2000" dirty="0" smtClean="0">
                <a:latin typeface="Palatino Linotype" pitchFamily="18" charset="0"/>
              </a:rPr>
              <a:t>ICR</a:t>
            </a:r>
            <a:r>
              <a:rPr lang="sr-Cyrl-CS" sz="2000" dirty="0" smtClean="0">
                <a:latin typeface="Palatino Linotype" pitchFamily="18" charset="0"/>
              </a:rPr>
              <a:t>) која је првобитно коришћена за истраживања </a:t>
            </a:r>
            <a:r>
              <a:rPr lang="ru-RU" sz="2000" dirty="0" smtClean="0">
                <a:latin typeface="Palatino Linotype" pitchFamily="18" charset="0"/>
              </a:rPr>
              <a:t>разв</a:t>
            </a:r>
            <a:r>
              <a:rPr lang="sr-Cyrl-CS" sz="2000" dirty="0" smtClean="0">
                <a:latin typeface="Palatino Linotype" pitchFamily="18" charset="0"/>
              </a:rPr>
              <a:t>о</a:t>
            </a:r>
            <a:r>
              <a:rPr lang="ru-RU" sz="2000" dirty="0" smtClean="0">
                <a:latin typeface="Palatino Linotype" pitchFamily="18" charset="0"/>
              </a:rPr>
              <a:t>ја катаракт</a:t>
            </a:r>
            <a:r>
              <a:rPr lang="sr-Cyrl-CS" sz="2000" dirty="0" smtClean="0">
                <a:latin typeface="Palatino Linotype" pitchFamily="18" charset="0"/>
              </a:rPr>
              <a:t>е. Аутоимунски </a:t>
            </a:r>
            <a:r>
              <a:rPr lang="sr-Cyrl-CS" sz="2000" dirty="0" smtClean="0">
                <a:latin typeface="Palatino Linotype" pitchFamily="18" charset="0"/>
              </a:rPr>
              <a:t>дијабетес код </a:t>
            </a:r>
            <a:r>
              <a:rPr lang="en-US" sz="2000" dirty="0" smtClean="0">
                <a:latin typeface="Palatino Linotype" pitchFamily="18" charset="0"/>
              </a:rPr>
              <a:t>NOD</a:t>
            </a:r>
            <a:r>
              <a:rPr lang="sr-Cyrl-CS" sz="2000" dirty="0" smtClean="0">
                <a:latin typeface="Palatino Linotype" pitchFamily="18" charset="0"/>
              </a:rPr>
              <a:t> мишева дели многе сличности са дијабетесом тип 1 код људи, укључујући и присуство специфичних ауто антитела на β ћелије, аутореактивне </a:t>
            </a:r>
            <a:r>
              <a:rPr lang="en-US" sz="2000" dirty="0" smtClean="0">
                <a:latin typeface="Palatino Linotype" pitchFamily="18" charset="0"/>
              </a:rPr>
              <a:t>CD</a:t>
            </a:r>
            <a:r>
              <a:rPr lang="sr-Cyrl-CS" sz="2000" dirty="0" smtClean="0">
                <a:latin typeface="Palatino Linotype" pitchFamily="18" charset="0"/>
              </a:rPr>
              <a:t>4</a:t>
            </a:r>
            <a:r>
              <a:rPr lang="sr-Cyrl-CS" sz="2000" baseline="30000" dirty="0" smtClean="0">
                <a:latin typeface="Palatino Linotype" pitchFamily="18" charset="0"/>
              </a:rPr>
              <a:t>+</a:t>
            </a:r>
            <a:r>
              <a:rPr lang="sr-Cyrl-CS" sz="2000" dirty="0" smtClean="0">
                <a:latin typeface="Palatino Linotype" pitchFamily="18" charset="0"/>
              </a:rPr>
              <a:t> и </a:t>
            </a:r>
            <a:r>
              <a:rPr lang="en-US" sz="2000" dirty="0" smtClean="0">
                <a:latin typeface="Palatino Linotype" pitchFamily="18" charset="0"/>
              </a:rPr>
              <a:t>CD</a:t>
            </a:r>
            <a:r>
              <a:rPr lang="sr-Cyrl-CS" sz="2000" dirty="0" smtClean="0">
                <a:latin typeface="Palatino Linotype" pitchFamily="18" charset="0"/>
              </a:rPr>
              <a:t>8</a:t>
            </a:r>
            <a:r>
              <a:rPr lang="sr-Cyrl-CS" sz="2000" baseline="30000" dirty="0" smtClean="0">
                <a:latin typeface="Palatino Linotype" pitchFamily="18" charset="0"/>
              </a:rPr>
              <a:t>+ </a:t>
            </a:r>
            <a:r>
              <a:rPr lang="sr-Cyrl-CS" sz="2000" dirty="0" smtClean="0">
                <a:latin typeface="Palatino Linotype" pitchFamily="18" charset="0"/>
              </a:rPr>
              <a:t>Т лимфоците и генетску основу </a:t>
            </a:r>
            <a:r>
              <a:rPr lang="sr-Cyrl-CS" sz="2000" dirty="0" smtClean="0">
                <a:latin typeface="Palatino Linotype" pitchFamily="18" charset="0"/>
              </a:rPr>
              <a:t>болести</a:t>
            </a:r>
            <a:r>
              <a:rPr lang="en-US" sz="2000" dirty="0" smtClean="0">
                <a:latin typeface="Palatino Linotype" pitchFamily="18" charset="0"/>
              </a:rPr>
              <a:t>. </a:t>
            </a:r>
            <a:r>
              <a:rPr lang="sr-Cyrl-CS" sz="2000" dirty="0" smtClean="0">
                <a:latin typeface="Palatino Linotype" pitchFamily="18" charset="0"/>
              </a:rPr>
              <a:t>Развој</a:t>
            </a:r>
            <a:r>
              <a:rPr lang="ru-RU" sz="2000" dirty="0" smtClean="0">
                <a:latin typeface="Palatino Linotype" pitchFamily="18" charset="0"/>
              </a:rPr>
              <a:t> и напредовањ</a:t>
            </a:r>
            <a:r>
              <a:rPr lang="sr-Cyrl-CS" sz="2000" dirty="0" smtClean="0">
                <a:latin typeface="Palatino Linotype" pitchFamily="18" charset="0"/>
              </a:rPr>
              <a:t>е болести </a:t>
            </a:r>
            <a:r>
              <a:rPr lang="ru-RU" sz="2000" dirty="0" smtClean="0">
                <a:latin typeface="Palatino Linotype" pitchFamily="18" charset="0"/>
              </a:rPr>
              <a:t>у </a:t>
            </a:r>
            <a:r>
              <a:rPr lang="en-US" sz="2000" dirty="0" smtClean="0">
                <a:latin typeface="Palatino Linotype" pitchFamily="18" charset="0"/>
              </a:rPr>
              <a:t>NOD </a:t>
            </a:r>
            <a:r>
              <a:rPr lang="sr-Cyrl-CS" sz="2000" dirty="0" smtClean="0">
                <a:latin typeface="Palatino Linotype" pitchFamily="18" charset="0"/>
              </a:rPr>
              <a:t>мишева</a:t>
            </a:r>
            <a:r>
              <a:rPr lang="ru-RU" sz="2000" dirty="0" smtClean="0">
                <a:latin typeface="Palatino Linotype" pitchFamily="18" charset="0"/>
              </a:rPr>
              <a:t>, наглашава улогу </a:t>
            </a:r>
            <a:r>
              <a:rPr lang="sr-Cyrl-CS" sz="2000" dirty="0" smtClean="0">
                <a:latin typeface="Palatino Linotype" pitchFamily="18" charset="0"/>
              </a:rPr>
              <a:t>механизама </a:t>
            </a:r>
            <a:r>
              <a:rPr lang="ru-RU" sz="2000" dirty="0" smtClean="0">
                <a:latin typeface="Palatino Linotype" pitchFamily="18" charset="0"/>
              </a:rPr>
              <a:t>централне и периферне толеранције који утичу на развој </a:t>
            </a:r>
            <a:r>
              <a:rPr lang="ru-RU" sz="2000" dirty="0" smtClean="0">
                <a:latin typeface="Palatino Linotype" pitchFamily="18" charset="0"/>
              </a:rPr>
              <a:t>болести. </a:t>
            </a:r>
            <a:r>
              <a:rPr lang="sr-Cyrl-CS" sz="2000" dirty="0" smtClean="0">
                <a:latin typeface="Palatino Linotype" pitchFamily="18" charset="0"/>
              </a:rPr>
              <a:t>Предиспозиција NOD ми</a:t>
            </a:r>
            <a:r>
              <a:rPr lang="sr-Latn-CS" sz="2000" dirty="0" smtClean="0">
                <a:latin typeface="Palatino Linotype" pitchFamily="18" charset="0"/>
              </a:rPr>
              <a:t>ш</a:t>
            </a:r>
            <a:r>
              <a:rPr lang="sr-Cyrl-CS" sz="2000" dirty="0" smtClean="0">
                <a:latin typeface="Palatino Linotype" pitchFamily="18" charset="0"/>
              </a:rPr>
              <a:t>ева да развијају аутоимунски дијабетес огледа се у</a:t>
            </a:r>
            <a:r>
              <a:rPr lang="sr-Latn-CS" sz="2000" dirty="0" smtClean="0">
                <a:latin typeface="Palatino Linotype" pitchFamily="18" charset="0"/>
              </a:rPr>
              <a:t> недостат</a:t>
            </a:r>
            <a:r>
              <a:rPr lang="sr-Cyrl-CS" sz="2000" dirty="0" smtClean="0">
                <a:latin typeface="Palatino Linotype" pitchFamily="18" charset="0"/>
              </a:rPr>
              <a:t>ку адекватне</a:t>
            </a:r>
            <a:r>
              <a:rPr lang="sr-Latn-CS" sz="2000" dirty="0" smtClean="0">
                <a:latin typeface="Palatino Linotype" pitchFamily="18" charset="0"/>
              </a:rPr>
              <a:t> централне и периферне толеранције. </a:t>
            </a:r>
            <a:r>
              <a:rPr lang="ru-RU" sz="2000" dirty="0" smtClean="0">
                <a:latin typeface="Palatino Linotype" pitchFamily="18" charset="0"/>
              </a:rPr>
              <a:t>Инсулитис </a:t>
            </a:r>
            <a:r>
              <a:rPr lang="ru-RU" sz="2000" dirty="0" smtClean="0">
                <a:latin typeface="Palatino Linotype" pitchFamily="18" charset="0"/>
              </a:rPr>
              <a:t>код </a:t>
            </a:r>
            <a:r>
              <a:rPr lang="en-US" sz="2000" dirty="0" smtClean="0">
                <a:latin typeface="Palatino Linotype" pitchFamily="18" charset="0"/>
              </a:rPr>
              <a:t>NOD</a:t>
            </a:r>
            <a:r>
              <a:rPr lang="ru-RU" sz="2000" dirty="0" smtClean="0">
                <a:latin typeface="Palatino Linotype" pitchFamily="18" charset="0"/>
              </a:rPr>
              <a:t> мишева се може открити </a:t>
            </a:r>
            <a:r>
              <a:rPr lang="sr-Cyrl-CS" sz="2000" dirty="0" smtClean="0">
                <a:latin typeface="Palatino Linotype" pitchFamily="18" charset="0"/>
              </a:rPr>
              <a:t>већ са</a:t>
            </a:r>
            <a:r>
              <a:rPr lang="ru-RU" sz="2000" dirty="0" smtClean="0">
                <a:latin typeface="Palatino Linotype" pitchFamily="18" charset="0"/>
              </a:rPr>
              <a:t> 4-5 недеља страрости</a:t>
            </a:r>
            <a:r>
              <a:rPr lang="sr-Cyrl-CS" sz="2000" dirty="0" smtClean="0">
                <a:latin typeface="Palatino Linotype" pitchFamily="18" charset="0"/>
              </a:rPr>
              <a:t>, док се болест клинички развија имеђу 14-те и 30-те недеље живота</a:t>
            </a:r>
            <a:r>
              <a:rPr lang="ru-RU" sz="2000" dirty="0" smtClean="0">
                <a:latin typeface="Palatino Linotype" pitchFamily="18" charset="0"/>
              </a:rPr>
              <a:t>. </a:t>
            </a:r>
            <a:endParaRPr lang="en-US" sz="2000" dirty="0" smtClean="0">
              <a:latin typeface="Palatino Linotype" pitchFamily="18" charset="0"/>
            </a:endParaRPr>
          </a:p>
          <a:p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sr-Cyrl-RS" sz="2400" b="1" dirty="0" smtClean="0">
                <a:latin typeface="Palatino Linotype" pitchFamily="18" charset="0"/>
              </a:rPr>
              <a:t>Системски </a:t>
            </a:r>
            <a:r>
              <a:rPr lang="sr-Cyrl-RS" sz="2400" b="1" dirty="0" smtClean="0">
                <a:latin typeface="Palatino Linotype" pitchFamily="18" charset="0"/>
              </a:rPr>
              <a:t>еритемски лупус </a:t>
            </a:r>
            <a:r>
              <a:rPr lang="sr-Cyrl-RS" sz="2400" b="1" dirty="0" smtClean="0">
                <a:latin typeface="Palatino Linotype" pitchFamily="18" charset="0"/>
              </a:rPr>
              <a:t>–</a:t>
            </a:r>
            <a:r>
              <a:rPr lang="vi-VN" sz="2400" b="1" dirty="0" smtClean="0">
                <a:latin typeface="Palatino Linotype" pitchFamily="18" charset="0"/>
              </a:rPr>
              <a:t>SLE</a:t>
            </a:r>
            <a:r>
              <a:rPr lang="sr-Cyrl-RS" sz="2400" b="1" dirty="0" smtClean="0">
                <a:latin typeface="Palatino Linotype" pitchFamily="18" charset="0"/>
              </a:rPr>
              <a:t> модели</a:t>
            </a:r>
            <a:r>
              <a:rPr lang="vi-VN" sz="2400" b="1" dirty="0" smtClean="0">
                <a:latin typeface="Palatino Linotype" pitchFamily="18" charset="0"/>
              </a:rPr>
              <a:t> </a:t>
            </a:r>
            <a:r>
              <a:rPr lang="vi-VN" sz="2400" b="1" dirty="0" smtClean="0">
                <a:latin typeface="Palatino Linotype" pitchFamily="18" charset="0"/>
              </a:rPr>
              <a:t>(NZB Ks NZV F1, MRL, BKSSB, TMPD) </a:t>
            </a:r>
            <a:r>
              <a:rPr lang="en-US" sz="2400" b="1" dirty="0" smtClean="0">
                <a:latin typeface="Palatino Linotype" pitchFamily="18" charset="0"/>
              </a:rPr>
              <a:t/>
            </a:r>
            <a:br>
              <a:rPr lang="en-US" sz="2400" b="1" dirty="0" smtClean="0">
                <a:latin typeface="Palatino Linotype" pitchFamily="18" charset="0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sz="2200" dirty="0" smtClean="0">
                <a:latin typeface="Palatino Linotype" pitchFamily="18" charset="0"/>
              </a:rPr>
              <a:t>Током </a:t>
            </a:r>
            <a:r>
              <a:rPr lang="vi-VN" sz="2200" dirty="0" smtClean="0">
                <a:latin typeface="Palatino Linotype" pitchFamily="18" charset="0"/>
              </a:rPr>
              <a:t>година проучавани су бројни сојеви миш</a:t>
            </a:r>
            <a:r>
              <a:rPr lang="sr-Cyrl-RS" sz="2200" dirty="0" smtClean="0">
                <a:latin typeface="Palatino Linotype" pitchFamily="18" charset="0"/>
              </a:rPr>
              <a:t>ева</a:t>
            </a:r>
            <a:r>
              <a:rPr lang="vi-VN" sz="2200" dirty="0" smtClean="0">
                <a:latin typeface="Palatino Linotype" pitchFamily="18" charset="0"/>
              </a:rPr>
              <a:t> као животињски модели SLE. Неки сојеви </a:t>
            </a:r>
            <a:r>
              <a:rPr lang="sr-Cyrl-RS" sz="2200" dirty="0" smtClean="0">
                <a:latin typeface="Palatino Linotype" pitchFamily="18" charset="0"/>
              </a:rPr>
              <a:t>развијају</a:t>
            </a:r>
            <a:r>
              <a:rPr lang="vi-VN" sz="2200" dirty="0" smtClean="0">
                <a:latin typeface="Palatino Linotype" pitchFamily="18" charset="0"/>
              </a:rPr>
              <a:t> спонтан</a:t>
            </a:r>
            <a:r>
              <a:rPr lang="sr-Cyrl-RS" sz="2200" dirty="0" smtClean="0">
                <a:latin typeface="Palatino Linotype" pitchFamily="18" charset="0"/>
              </a:rPr>
              <a:t>и лупус</a:t>
            </a:r>
            <a:r>
              <a:rPr lang="vi-VN" sz="2200" dirty="0" smtClean="0">
                <a:latin typeface="Palatino Linotype" pitchFamily="18" charset="0"/>
              </a:rPr>
              <a:t>, као што</a:t>
            </a:r>
            <a:r>
              <a:rPr lang="sr-Cyrl-RS" sz="2200" dirty="0" smtClean="0">
                <a:latin typeface="Palatino Linotype" pitchFamily="18" charset="0"/>
              </a:rPr>
              <a:t> су </a:t>
            </a:r>
            <a:r>
              <a:rPr lang="vi-VN" sz="2200" dirty="0" smtClean="0">
                <a:latin typeface="Palatino Linotype" pitchFamily="18" charset="0"/>
              </a:rPr>
              <a:t>NZB Ks NZV (F1) (NZB / V) хибридни мишеви, MRL мишеви и BKSSB мужјаци мишеви. </a:t>
            </a:r>
            <a:r>
              <a:rPr lang="sr-Cyrl-RS" sz="2200" dirty="0" smtClean="0">
                <a:latin typeface="Palatino Linotype" pitchFamily="18" charset="0"/>
              </a:rPr>
              <a:t>Код других</a:t>
            </a:r>
            <a:r>
              <a:rPr lang="vi-VN" sz="2200" dirty="0" smtClean="0">
                <a:latin typeface="Palatino Linotype" pitchFamily="18" charset="0"/>
              </a:rPr>
              <a:t> модел</a:t>
            </a:r>
            <a:r>
              <a:rPr lang="sr-Cyrl-RS" sz="2200" dirty="0" smtClean="0">
                <a:latin typeface="Palatino Linotype" pitchFamily="18" charset="0"/>
              </a:rPr>
              <a:t>а</a:t>
            </a:r>
            <a:r>
              <a:rPr lang="vi-VN" sz="2200" dirty="0" smtClean="0">
                <a:latin typeface="Palatino Linotype" pitchFamily="18" charset="0"/>
              </a:rPr>
              <a:t>, </a:t>
            </a:r>
            <a:r>
              <a:rPr lang="vi-VN" sz="2200" dirty="0" smtClean="0">
                <a:latin typeface="Palatino Linotype" pitchFamily="18" charset="0"/>
              </a:rPr>
              <a:t>попут TMPD</a:t>
            </a:r>
            <a:r>
              <a:rPr lang="sr-Cyrl-RS" sz="2200" dirty="0" smtClean="0">
                <a:latin typeface="Palatino Linotype" pitchFamily="18" charset="0"/>
              </a:rPr>
              <a:t> (</a:t>
            </a:r>
            <a:r>
              <a:rPr lang="en-US" sz="2200" dirty="0" err="1" smtClean="0">
                <a:latin typeface="Palatino Linotype" pitchFamily="18" charset="0"/>
              </a:rPr>
              <a:t>tetramethylpentadecane</a:t>
            </a:r>
            <a:r>
              <a:rPr lang="sr-Cyrl-RS" sz="2200" dirty="0" smtClean="0">
                <a:latin typeface="Palatino Linotype" pitchFamily="18" charset="0"/>
              </a:rPr>
              <a:t>)</a:t>
            </a:r>
            <a:r>
              <a:rPr lang="vi-VN" sz="2200" dirty="0" smtClean="0">
                <a:latin typeface="Palatino Linotype" pitchFamily="18" charset="0"/>
              </a:rPr>
              <a:t>инду</a:t>
            </a:r>
            <a:r>
              <a:rPr lang="sr-Cyrl-RS" sz="2200" dirty="0" smtClean="0">
                <a:latin typeface="Palatino Linotype" pitchFamily="18" charset="0"/>
              </a:rPr>
              <a:t>кованог </a:t>
            </a:r>
            <a:r>
              <a:rPr lang="vi-VN" sz="2200" dirty="0" smtClean="0">
                <a:latin typeface="Palatino Linotype" pitchFamily="18" charset="0"/>
              </a:rPr>
              <a:t>лупус</a:t>
            </a:r>
            <a:r>
              <a:rPr lang="sr-Cyrl-RS" sz="2200" dirty="0" smtClean="0">
                <a:latin typeface="Palatino Linotype" pitchFamily="18" charset="0"/>
              </a:rPr>
              <a:t>а</a:t>
            </a:r>
            <a:r>
              <a:rPr lang="vi-VN" sz="2200" dirty="0" smtClean="0">
                <a:latin typeface="Palatino Linotype" pitchFamily="18" charset="0"/>
              </a:rPr>
              <a:t>, </a:t>
            </a:r>
            <a:r>
              <a:rPr lang="sr-Cyrl-RS" sz="2200" dirty="0" smtClean="0">
                <a:latin typeface="Palatino Linotype" pitchFamily="18" charset="0"/>
              </a:rPr>
              <a:t>болест се </a:t>
            </a:r>
            <a:r>
              <a:rPr lang="sr-Cyrl-RS" sz="2200" dirty="0" smtClean="0">
                <a:latin typeface="Palatino Linotype" pitchFamily="18" charset="0"/>
              </a:rPr>
              <a:t>изазива </a:t>
            </a:r>
            <a:r>
              <a:rPr lang="sr-Cyrl-RS" sz="2200" dirty="0" smtClean="0">
                <a:latin typeface="Palatino Linotype" pitchFamily="18" charset="0"/>
              </a:rPr>
              <a:t>хемикалијама.</a:t>
            </a:r>
            <a:r>
              <a:rPr lang="vi-VN" sz="2200" dirty="0" smtClean="0">
                <a:latin typeface="Palatino Linotype" pitchFamily="18" charset="0"/>
              </a:rPr>
              <a:t> </a:t>
            </a:r>
            <a:r>
              <a:rPr lang="sr-Cyrl-RS" sz="2200" dirty="0" smtClean="0">
                <a:latin typeface="Palatino Linotype" pitchFamily="18" charset="0"/>
              </a:rPr>
              <a:t>С</a:t>
            </a:r>
            <a:r>
              <a:rPr lang="vi-VN" sz="2200" dirty="0" smtClean="0">
                <a:latin typeface="Palatino Linotype" pitchFamily="18" charset="0"/>
              </a:rPr>
              <a:t>понтани модели пружају </a:t>
            </a:r>
            <a:r>
              <a:rPr lang="sr-Cyrl-RS" sz="2200" dirty="0" smtClean="0">
                <a:latin typeface="Palatino Linotype" pitchFamily="18" charset="0"/>
              </a:rPr>
              <a:t>могућност </a:t>
            </a:r>
            <a:r>
              <a:rPr lang="vi-VN" sz="2200" dirty="0" smtClean="0">
                <a:latin typeface="Palatino Linotype" pitchFamily="18" charset="0"/>
              </a:rPr>
              <a:t>да ако идентифик</a:t>
            </a:r>
            <a:r>
              <a:rPr lang="sr-Cyrl-RS" sz="2200" dirty="0" smtClean="0">
                <a:latin typeface="Palatino Linotype" pitchFamily="18" charset="0"/>
              </a:rPr>
              <a:t>ују </a:t>
            </a:r>
            <a:r>
              <a:rPr lang="vi-VN" sz="2200" dirty="0" smtClean="0">
                <a:latin typeface="Palatino Linotype" pitchFamily="18" charset="0"/>
              </a:rPr>
              <a:t>генетска оште</a:t>
            </a:r>
            <a:r>
              <a:rPr lang="sr-Cyrl-RS" sz="2200" dirty="0" smtClean="0">
                <a:latin typeface="Palatino Linotype" pitchFamily="18" charset="0"/>
              </a:rPr>
              <a:t>ћ</a:t>
            </a:r>
            <a:r>
              <a:rPr lang="vi-VN" sz="2200" dirty="0" smtClean="0">
                <a:latin typeface="Palatino Linotype" pitchFamily="18" charset="0"/>
              </a:rPr>
              <a:t>ења која су одговорна за болест код мишева, сличне грешке </a:t>
            </a:r>
            <a:r>
              <a:rPr lang="sr-Cyrl-RS" sz="2200" dirty="0" smtClean="0">
                <a:latin typeface="Palatino Linotype" pitchFamily="18" charset="0"/>
              </a:rPr>
              <a:t>ћ</a:t>
            </a:r>
            <a:r>
              <a:rPr lang="vi-VN" sz="2200" dirty="0" smtClean="0">
                <a:latin typeface="Palatino Linotype" pitchFamily="18" charset="0"/>
              </a:rPr>
              <a:t>е се на</a:t>
            </a:r>
            <a:r>
              <a:rPr lang="sr-Cyrl-RS" sz="2200" dirty="0" smtClean="0">
                <a:latin typeface="Palatino Linotype" pitchFamily="18" charset="0"/>
              </a:rPr>
              <a:t>ћ</a:t>
            </a:r>
            <a:r>
              <a:rPr lang="vi-VN" sz="2200" dirty="0" smtClean="0">
                <a:latin typeface="Palatino Linotype" pitchFamily="18" charset="0"/>
              </a:rPr>
              <a:t>и код људи. </a:t>
            </a:r>
            <a:r>
              <a:rPr lang="sr-Cyrl-RS" sz="2200" dirty="0" smtClean="0">
                <a:latin typeface="Palatino Linotype" pitchFamily="18" charset="0"/>
              </a:rPr>
              <a:t>И</a:t>
            </a:r>
            <a:r>
              <a:rPr lang="vi-VN" sz="2200" dirty="0" smtClean="0">
                <a:latin typeface="Palatino Linotype" pitchFamily="18" charset="0"/>
              </a:rPr>
              <a:t>ндуцибилни TMPD модел ближе опонаша абнормалности у производњи интерферона (IFN) </a:t>
            </a:r>
            <a:r>
              <a:rPr lang="el-GR" sz="2200" dirty="0" smtClean="0">
                <a:latin typeface="Palatino Linotype" pitchFamily="18" charset="0"/>
              </a:rPr>
              <a:t>α</a:t>
            </a:r>
            <a:r>
              <a:rPr lang="sr-Cyrl-RS" sz="2200" dirty="0" smtClean="0">
                <a:latin typeface="Palatino Linotype" pitchFamily="18" charset="0"/>
              </a:rPr>
              <a:t> и </a:t>
            </a:r>
            <a:r>
              <a:rPr lang="el-GR" sz="2200" dirty="0" smtClean="0">
                <a:latin typeface="Palatino Linotype" pitchFamily="18" charset="0"/>
              </a:rPr>
              <a:t>β</a:t>
            </a:r>
            <a:r>
              <a:rPr lang="vi-VN" sz="2200" dirty="0" smtClean="0">
                <a:latin typeface="Palatino Linotype" pitchFamily="18" charset="0"/>
              </a:rPr>
              <a:t> </a:t>
            </a:r>
            <a:r>
              <a:rPr lang="sr-Cyrl-RS" sz="2200" dirty="0" smtClean="0">
                <a:latin typeface="Palatino Linotype" pitchFamily="18" charset="0"/>
              </a:rPr>
              <a:t>који се </a:t>
            </a:r>
            <a:r>
              <a:rPr lang="vi-VN" sz="2200" dirty="0" smtClean="0">
                <a:latin typeface="Palatino Linotype" pitchFamily="18" charset="0"/>
              </a:rPr>
              <a:t>приме</a:t>
            </a:r>
            <a:r>
              <a:rPr lang="sr-Cyrl-RS" sz="2200" dirty="0" smtClean="0">
                <a:latin typeface="Palatino Linotype" pitchFamily="18" charset="0"/>
              </a:rPr>
              <a:t>ћ</a:t>
            </a:r>
            <a:r>
              <a:rPr lang="vi-VN" sz="2200" dirty="0" smtClean="0">
                <a:latin typeface="Palatino Linotype" pitchFamily="18" charset="0"/>
              </a:rPr>
              <a:t>ује код ве</a:t>
            </a:r>
            <a:r>
              <a:rPr lang="sr-Cyrl-RS" sz="2200" dirty="0" smtClean="0">
                <a:latin typeface="Palatino Linotype" pitchFamily="18" charset="0"/>
              </a:rPr>
              <a:t>ћ</a:t>
            </a:r>
            <a:r>
              <a:rPr lang="vi-VN" sz="2200" dirty="0" smtClean="0">
                <a:latin typeface="Palatino Linotype" pitchFamily="18" charset="0"/>
              </a:rPr>
              <a:t>ине пацијената са лупусом.</a:t>
            </a:r>
            <a:endParaRPr lang="en-US" sz="22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Palatino Linotype" pitchFamily="18" charset="0"/>
              </a:rPr>
              <a:t>NZB / W </a:t>
            </a:r>
            <a:r>
              <a:rPr lang="en-US" sz="2400" b="1" dirty="0" err="1" smtClean="0">
                <a:latin typeface="Palatino Linotype" pitchFamily="18" charset="0"/>
              </a:rPr>
              <a:t>модел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dirty="0" smtClean="0">
                <a:latin typeface="Palatino Linotype" pitchFamily="18" charset="0"/>
              </a:rPr>
              <a:t>NZB / W </a:t>
            </a:r>
            <a:r>
              <a:rPr lang="en-US" sz="2800" dirty="0" err="1" smtClean="0">
                <a:latin typeface="Palatino Linotype" pitchFamily="18" charset="0"/>
              </a:rPr>
              <a:t>модел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је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први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мишји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модел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лупусног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нефритиса</a:t>
            </a:r>
            <a:r>
              <a:rPr lang="en-US" sz="2800" dirty="0" smtClean="0">
                <a:latin typeface="Palatino Linotype" pitchFamily="18" charset="0"/>
              </a:rPr>
              <a:t>. NZB  (</a:t>
            </a:r>
            <a:r>
              <a:rPr lang="en-US" sz="2800" i="1" dirty="0" smtClean="0">
                <a:latin typeface="Palatino Linotype" pitchFamily="18" charset="0"/>
              </a:rPr>
              <a:t>New Zealand Black</a:t>
            </a:r>
            <a:r>
              <a:rPr lang="en-US" sz="2800" dirty="0" smtClean="0">
                <a:latin typeface="Palatino Linotype" pitchFamily="18" charset="0"/>
              </a:rPr>
              <a:t>) </a:t>
            </a:r>
            <a:r>
              <a:rPr lang="en-US" sz="2800" dirty="0" err="1" smtClean="0">
                <a:latin typeface="Palatino Linotype" pitchFamily="18" charset="0"/>
              </a:rPr>
              <a:t>мишеви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развијају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sr-Cyrl-RS" sz="2800" dirty="0" smtClean="0">
                <a:latin typeface="Palatino Linotype" pitchFamily="18" charset="0"/>
              </a:rPr>
              <a:t>аутоимунску хемолитичку анемију,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док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женке</a:t>
            </a:r>
            <a:r>
              <a:rPr lang="en-US" sz="2800" dirty="0" smtClean="0">
                <a:latin typeface="Palatino Linotype" pitchFamily="18" charset="0"/>
              </a:rPr>
              <a:t>  </a:t>
            </a:r>
            <a:r>
              <a:rPr lang="en-US" sz="2800" dirty="0" smtClean="0">
                <a:latin typeface="Palatino Linotype" pitchFamily="18" charset="0"/>
              </a:rPr>
              <a:t>NZW</a:t>
            </a:r>
            <a:r>
              <a:rPr lang="sr-Cyrl-RS" sz="2800" dirty="0" smtClean="0">
                <a:latin typeface="Palatino Linotype" pitchFamily="18" charset="0"/>
              </a:rPr>
              <a:t>(</a:t>
            </a:r>
            <a:r>
              <a:rPr lang="en-US" sz="2800" i="1" dirty="0" smtClean="0">
                <a:latin typeface="Palatino Linotype" pitchFamily="18" charset="0"/>
              </a:rPr>
              <a:t>New </a:t>
            </a:r>
            <a:r>
              <a:rPr lang="en-US" sz="2800" i="1" dirty="0" smtClean="0">
                <a:latin typeface="Palatino Linotype" pitchFamily="18" charset="0"/>
              </a:rPr>
              <a:t>Zealand </a:t>
            </a:r>
            <a:r>
              <a:rPr lang="en-US" sz="2800" i="1" dirty="0" smtClean="0">
                <a:latin typeface="Palatino Linotype" pitchFamily="18" charset="0"/>
              </a:rPr>
              <a:t>White</a:t>
            </a:r>
            <a:r>
              <a:rPr lang="sr-Cyrl-RS" sz="2800" dirty="0" smtClean="0">
                <a:latin typeface="Palatino Linotype" pitchFamily="18" charset="0"/>
              </a:rPr>
              <a:t>)</a:t>
            </a:r>
            <a:r>
              <a:rPr lang="en-US" sz="2800" dirty="0" smtClean="0">
                <a:latin typeface="Palatino Linotype" pitchFamily="18" charset="0"/>
              </a:rPr>
              <a:t>  </a:t>
            </a:r>
            <a:r>
              <a:rPr lang="en-US" sz="2800" dirty="0" err="1" smtClean="0">
                <a:latin typeface="Palatino Linotype" pitchFamily="18" charset="0"/>
              </a:rPr>
              <a:t>мишева</a:t>
            </a:r>
            <a:r>
              <a:rPr lang="sr-Cyrl-R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развијају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ме</a:t>
            </a:r>
            <a:r>
              <a:rPr lang="sr-Cyrl-RS" sz="2800" dirty="0" smtClean="0">
                <a:latin typeface="Palatino Linotype" pitchFamily="18" charset="0"/>
              </a:rPr>
              <a:t>з</a:t>
            </a:r>
            <a:r>
              <a:rPr lang="en-US" sz="2800" dirty="0" err="1" smtClean="0">
                <a:latin typeface="Palatino Linotype" pitchFamily="18" charset="0"/>
              </a:rPr>
              <a:t>анги</a:t>
            </a:r>
            <a:r>
              <a:rPr lang="sr-Cyrl-RS" sz="2800" dirty="0" smtClean="0">
                <a:latin typeface="Palatino Linotype" pitchFamily="18" charset="0"/>
              </a:rPr>
              <a:t>ј</a:t>
            </a:r>
            <a:r>
              <a:rPr lang="en-US" sz="2800" dirty="0" err="1" smtClean="0">
                <a:latin typeface="Palatino Linotype" pitchFamily="18" charset="0"/>
              </a:rPr>
              <a:t>ални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гломерулонефритис</a:t>
            </a:r>
            <a:r>
              <a:rPr lang="en-US" sz="2800" dirty="0" smtClean="0">
                <a:latin typeface="Palatino Linotype" pitchFamily="18" charset="0"/>
              </a:rPr>
              <a:t> у </a:t>
            </a:r>
            <a:r>
              <a:rPr lang="en-US" sz="2800" dirty="0" err="1" smtClean="0">
                <a:latin typeface="Palatino Linotype" pitchFamily="18" charset="0"/>
              </a:rPr>
              <a:t>касном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животу</a:t>
            </a:r>
            <a:r>
              <a:rPr lang="en-US" sz="2800" dirty="0" smtClean="0">
                <a:latin typeface="Palatino Linotype" pitchFamily="18" charset="0"/>
              </a:rPr>
              <a:t>. </a:t>
            </a:r>
            <a:r>
              <a:rPr lang="en-US" sz="2800" dirty="0" err="1" smtClean="0">
                <a:latin typeface="Palatino Linotype" pitchFamily="18" charset="0"/>
              </a:rPr>
              <a:t>Супротно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томе</a:t>
            </a:r>
            <a:r>
              <a:rPr lang="en-US" sz="2800" dirty="0" smtClean="0">
                <a:latin typeface="Palatino Linotype" pitchFamily="18" charset="0"/>
              </a:rPr>
              <a:t>, </a:t>
            </a:r>
            <a:r>
              <a:rPr lang="en-US" sz="2800" dirty="0" err="1" smtClean="0">
                <a:latin typeface="Palatino Linotype" pitchFamily="18" charset="0"/>
              </a:rPr>
              <a:t>хибрид</a:t>
            </a:r>
            <a:r>
              <a:rPr lang="en-US" sz="2800" dirty="0" smtClean="0">
                <a:latin typeface="Palatino Linotype" pitchFamily="18" charset="0"/>
              </a:rPr>
              <a:t> F1 (NZB / W) </a:t>
            </a:r>
            <a:r>
              <a:rPr lang="en-US" sz="2800" dirty="0" err="1" smtClean="0">
                <a:latin typeface="Palatino Linotype" pitchFamily="18" charset="0"/>
              </a:rPr>
              <a:t>рано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развија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озбиљан</a:t>
            </a:r>
            <a:r>
              <a:rPr lang="en-US" sz="2800" dirty="0" smtClean="0">
                <a:latin typeface="Palatino Linotype" pitchFamily="18" charset="0"/>
              </a:rPr>
              <a:t> (</a:t>
            </a:r>
            <a:r>
              <a:rPr lang="en-US" sz="2800" dirty="0" err="1" smtClean="0">
                <a:latin typeface="Palatino Linotype" pitchFamily="18" charset="0"/>
              </a:rPr>
              <a:t>пролиферативни</a:t>
            </a:r>
            <a:r>
              <a:rPr lang="en-US" sz="2800" dirty="0" smtClean="0">
                <a:latin typeface="Palatino Linotype" pitchFamily="18" charset="0"/>
              </a:rPr>
              <a:t>, </a:t>
            </a:r>
            <a:r>
              <a:rPr lang="en-US" sz="2800" dirty="0" err="1" smtClean="0">
                <a:latin typeface="Palatino Linotype" pitchFamily="18" charset="0"/>
              </a:rPr>
              <a:t>посредован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имунским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комплексима</a:t>
            </a:r>
            <a:r>
              <a:rPr lang="en-US" sz="2800" dirty="0" smtClean="0">
                <a:latin typeface="Palatino Linotype" pitchFamily="18" charset="0"/>
              </a:rPr>
              <a:t>) </a:t>
            </a:r>
            <a:r>
              <a:rPr lang="en-US" sz="2800" dirty="0" err="1" smtClean="0">
                <a:latin typeface="Palatino Linotype" pitchFamily="18" charset="0"/>
              </a:rPr>
              <a:t>гломерулонефритис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заједно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са</a:t>
            </a:r>
            <a:r>
              <a:rPr lang="en-US" sz="2800" dirty="0" smtClean="0">
                <a:latin typeface="Palatino Linotype" pitchFamily="18" charset="0"/>
              </a:rPr>
              <a:t> ANA, </a:t>
            </a:r>
            <a:r>
              <a:rPr lang="en-US" sz="2800" dirty="0" err="1" smtClean="0">
                <a:latin typeface="Palatino Linotype" pitchFamily="18" charset="0"/>
              </a:rPr>
              <a:t>antichromatin</a:t>
            </a:r>
            <a:r>
              <a:rPr lang="en-US" sz="2800" dirty="0" smtClean="0">
                <a:latin typeface="Palatino Linotype" pitchFamily="18" charset="0"/>
              </a:rPr>
              <a:t> и </a:t>
            </a:r>
            <a:r>
              <a:rPr lang="en-US" sz="2800" dirty="0" err="1" smtClean="0">
                <a:latin typeface="Palatino Linotype" pitchFamily="18" charset="0"/>
              </a:rPr>
              <a:t>antи-dsDNA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антител</a:t>
            </a:r>
            <a:r>
              <a:rPr lang="sr-Cyrl-RS" sz="2800" dirty="0" smtClean="0">
                <a:latin typeface="Palatino Linotype" pitchFamily="18" charset="0"/>
              </a:rPr>
              <a:t>има</a:t>
            </a:r>
            <a:r>
              <a:rPr lang="en-US" sz="2800" dirty="0" smtClean="0">
                <a:latin typeface="Palatino Linotype" pitchFamily="18" charset="0"/>
              </a:rPr>
              <a:t>. </a:t>
            </a:r>
            <a:r>
              <a:rPr lang="en-US" sz="2800" dirty="0" err="1" smtClean="0">
                <a:latin typeface="Palatino Linotype" pitchFamily="18" charset="0"/>
              </a:rPr>
              <a:t>Међутим</a:t>
            </a:r>
            <a:r>
              <a:rPr lang="en-US" sz="2800" dirty="0" smtClean="0">
                <a:latin typeface="Palatino Linotype" pitchFamily="18" charset="0"/>
              </a:rPr>
              <a:t>, </a:t>
            </a:r>
            <a:r>
              <a:rPr lang="en-US" sz="2800" dirty="0" err="1" smtClean="0">
                <a:latin typeface="Palatino Linotype" pitchFamily="18" charset="0"/>
              </a:rPr>
              <a:t>овим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мишевима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недостају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друг</a:t>
            </a:r>
            <a:r>
              <a:rPr lang="sr-Cyrl-RS" sz="2800" dirty="0" smtClean="0">
                <a:latin typeface="Palatino Linotype" pitchFamily="18" charset="0"/>
              </a:rPr>
              <a:t>е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класичн</a:t>
            </a:r>
            <a:r>
              <a:rPr lang="sr-Cyrl-RS" sz="2800" dirty="0" smtClean="0">
                <a:latin typeface="Palatino Linotype" pitchFamily="18" charset="0"/>
              </a:rPr>
              <a:t>е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клиничке</a:t>
            </a:r>
            <a:r>
              <a:rPr lang="en-US" sz="2800" dirty="0" smtClean="0">
                <a:latin typeface="Palatino Linotype" pitchFamily="18" charset="0"/>
              </a:rPr>
              <a:t> и </a:t>
            </a:r>
            <a:r>
              <a:rPr lang="en-US" sz="2800" dirty="0" err="1" smtClean="0">
                <a:latin typeface="Palatino Linotype" pitchFamily="18" charset="0"/>
              </a:rPr>
              <a:t>серолошке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манифестације</a:t>
            </a:r>
            <a:r>
              <a:rPr lang="en-US" sz="2800" dirty="0" smtClean="0">
                <a:latin typeface="Palatino Linotype" pitchFamily="18" charset="0"/>
              </a:rPr>
              <a:t> SLE, </a:t>
            </a:r>
            <a:r>
              <a:rPr lang="en-US" sz="2800" dirty="0" err="1" smtClean="0">
                <a:latin typeface="Palatino Linotype" pitchFamily="18" charset="0"/>
              </a:rPr>
              <a:t>као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што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је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артритис</a:t>
            </a:r>
            <a:r>
              <a:rPr lang="en-US" sz="2800" dirty="0" smtClean="0">
                <a:latin typeface="Palatino Linotype" pitchFamily="18" charset="0"/>
              </a:rPr>
              <a:t>, </a:t>
            </a:r>
            <a:r>
              <a:rPr lang="en-US" sz="2800" dirty="0" err="1" smtClean="0">
                <a:latin typeface="Palatino Linotype" pitchFamily="18" charset="0"/>
              </a:rPr>
              <a:t>осип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коже</a:t>
            </a:r>
            <a:r>
              <a:rPr lang="en-US" sz="2800" dirty="0" smtClean="0">
                <a:latin typeface="Palatino Linotype" pitchFamily="18" charset="0"/>
              </a:rPr>
              <a:t>, </a:t>
            </a:r>
            <a:r>
              <a:rPr lang="en-US" sz="2800" dirty="0" err="1" smtClean="0">
                <a:latin typeface="Palatino Linotype" pitchFamily="18" charset="0"/>
              </a:rPr>
              <a:t>серозитис</a:t>
            </a:r>
            <a:r>
              <a:rPr lang="en-US" sz="2800" dirty="0" smtClean="0">
                <a:latin typeface="Palatino Linotype" pitchFamily="18" charset="0"/>
              </a:rPr>
              <a:t> и anti-</a:t>
            </a:r>
            <a:r>
              <a:rPr lang="en-US" sz="2800" dirty="0" err="1" smtClean="0">
                <a:latin typeface="Palatino Linotype" pitchFamily="18" charset="0"/>
              </a:rPr>
              <a:t>Sm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аутоантитела</a:t>
            </a:r>
            <a:r>
              <a:rPr lang="en-US" sz="2800" dirty="0" smtClean="0">
                <a:latin typeface="Palatino Linotype" pitchFamily="18" charset="0"/>
              </a:rPr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Palatino Linotype" pitchFamily="18" charset="0"/>
              </a:rPr>
              <a:t>MRL </a:t>
            </a:r>
            <a:r>
              <a:rPr lang="sr-Cyrl-RS" sz="2400" b="1" dirty="0" smtClean="0">
                <a:latin typeface="Palatino Linotype" pitchFamily="18" charset="0"/>
              </a:rPr>
              <a:t>модел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sr-Cyrl-RS" sz="2400" b="1" dirty="0" smtClean="0">
                <a:latin typeface="Palatino Linotype" pitchFamily="18" charset="0"/>
              </a:rPr>
              <a:t>–</a:t>
            </a:r>
            <a:r>
              <a:rPr lang="en-US" sz="2400" b="1" dirty="0" smtClean="0">
                <a:latin typeface="Palatino Linotype" pitchFamily="18" charset="0"/>
              </a:rPr>
              <a:t> </a:t>
            </a:r>
            <a:r>
              <a:rPr lang="sr-Cyrl-RS" sz="2400" b="1" dirty="0" smtClean="0">
                <a:latin typeface="Palatino Linotype" pitchFamily="18" charset="0"/>
              </a:rPr>
              <a:t>системски еритемски лупус (</a:t>
            </a:r>
            <a:r>
              <a:rPr lang="en-US" sz="2400" dirty="0" smtClean="0">
                <a:latin typeface="Palatino Linotype" pitchFamily="18" charset="0"/>
              </a:rPr>
              <a:t>SLE</a:t>
            </a:r>
            <a:r>
              <a:rPr lang="sr-Cyrl-RS" sz="2400" b="1" dirty="0" smtClean="0">
                <a:latin typeface="Palatino Linotype" pitchFamily="18" charset="0"/>
              </a:rPr>
              <a:t>)</a:t>
            </a:r>
            <a:endParaRPr lang="en-US" sz="24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Palatino Linotype" pitchFamily="18" charset="0"/>
              </a:rPr>
              <a:t>MRL </a:t>
            </a:r>
            <a:r>
              <a:rPr lang="en-US" dirty="0" err="1" smtClean="0">
                <a:latin typeface="Palatino Linotype" pitchFamily="18" charset="0"/>
              </a:rPr>
              <a:t>мишеви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развијају</a:t>
            </a:r>
            <a:r>
              <a:rPr lang="en-US" dirty="0" smtClean="0">
                <a:latin typeface="Palatino Linotype" pitchFamily="18" charset="0"/>
              </a:rPr>
              <a:t>  ANA </a:t>
            </a:r>
            <a:r>
              <a:rPr lang="sr-Cyrl-RS" dirty="0" smtClean="0">
                <a:latin typeface="Palatino Linotype" pitchFamily="18" charset="0"/>
              </a:rPr>
              <a:t>(антинуклеарна антитела)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и </a:t>
            </a:r>
            <a:r>
              <a:rPr lang="en-US" dirty="0" err="1" smtClean="0">
                <a:latin typeface="Palatino Linotype" pitchFamily="18" charset="0"/>
              </a:rPr>
              <a:t>гломерулонефритис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сличан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оном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код</a:t>
            </a:r>
            <a:r>
              <a:rPr lang="en-US" dirty="0" smtClean="0">
                <a:latin typeface="Palatino Linotype" pitchFamily="18" charset="0"/>
              </a:rPr>
              <a:t> SLE. </a:t>
            </a:r>
            <a:r>
              <a:rPr lang="en-US" dirty="0" err="1" smtClean="0">
                <a:latin typeface="Palatino Linotype" pitchFamily="18" charset="0"/>
              </a:rPr>
              <a:t>Спонтане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мутације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узрокују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настанак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лимфопролиферације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lpr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мутација</a:t>
            </a:r>
            <a:r>
              <a:rPr lang="en-US" dirty="0" smtClean="0">
                <a:latin typeface="Palatino Linotype" pitchFamily="18" charset="0"/>
              </a:rPr>
              <a:t>), </a:t>
            </a:r>
            <a:r>
              <a:rPr lang="en-US" dirty="0" err="1" smtClean="0">
                <a:latin typeface="Palatino Linotype" pitchFamily="18" charset="0"/>
              </a:rPr>
              <a:t>тежак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нефритис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који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подсе</a:t>
            </a:r>
            <a:r>
              <a:rPr lang="sr-Cyrl-RS" dirty="0" smtClean="0">
                <a:latin typeface="Palatino Linotype" pitchFamily="18" charset="0"/>
              </a:rPr>
              <a:t>ћ</a:t>
            </a:r>
            <a:r>
              <a:rPr lang="en-US" dirty="0" smtClean="0">
                <a:latin typeface="Palatino Linotype" pitchFamily="18" charset="0"/>
              </a:rPr>
              <a:t>а </a:t>
            </a:r>
            <a:r>
              <a:rPr lang="en-US" dirty="0" err="1" smtClean="0">
                <a:latin typeface="Palatino Linotype" pitchFamily="18" charset="0"/>
              </a:rPr>
              <a:t>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пролиферативни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лупусни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нефритис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као</a:t>
            </a:r>
            <a:r>
              <a:rPr lang="en-US" dirty="0" smtClean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ерозивни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артритис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карактеристичан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за</a:t>
            </a:r>
            <a:r>
              <a:rPr lang="en-US" dirty="0" smtClean="0">
                <a:latin typeface="Palatino Linotype" pitchFamily="18" charset="0"/>
              </a:rPr>
              <a:t> RA), </a:t>
            </a:r>
            <a:r>
              <a:rPr lang="en-US" dirty="0" err="1" smtClean="0">
                <a:latin typeface="Palatino Linotype" pitchFamily="18" charset="0"/>
              </a:rPr>
              <a:t>запаљење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пљувачних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жлезди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подсеćа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Sjogrenov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синдром</a:t>
            </a:r>
            <a:r>
              <a:rPr lang="en-US" dirty="0" smtClean="0">
                <a:latin typeface="Palatino Linotype" pitchFamily="18" charset="0"/>
              </a:rPr>
              <a:t>), </a:t>
            </a:r>
            <a:r>
              <a:rPr lang="en-US" dirty="0" err="1" smtClean="0">
                <a:latin typeface="Palatino Linotype" pitchFamily="18" charset="0"/>
              </a:rPr>
              <a:t>васкулитис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и </a:t>
            </a:r>
            <a:r>
              <a:rPr lang="en-US" dirty="0" err="1" smtClean="0">
                <a:latin typeface="Palatino Linotype" pitchFamily="18" charset="0"/>
              </a:rPr>
              <a:t>кожне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болести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која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подсе</a:t>
            </a:r>
            <a:r>
              <a:rPr lang="sr-Cyrl-RS" dirty="0" smtClean="0">
                <a:latin typeface="Palatino Linotype" pitchFamily="18" charset="0"/>
              </a:rPr>
              <a:t>ћ</a:t>
            </a:r>
            <a:r>
              <a:rPr lang="en-US" dirty="0" err="1" smtClean="0">
                <a:latin typeface="Palatino Linotype" pitchFamily="18" charset="0"/>
              </a:rPr>
              <a:t>ају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кожни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лупус</a:t>
            </a:r>
            <a:r>
              <a:rPr lang="en-US" dirty="0" smtClean="0">
                <a:latin typeface="Palatino Linotype" pitchFamily="18" charset="0"/>
              </a:rPr>
              <a:t>. </a:t>
            </a:r>
            <a:r>
              <a:rPr lang="sr-Cyrl-RS" dirty="0" smtClean="0">
                <a:latin typeface="Palatino Linotype" pitchFamily="18" charset="0"/>
              </a:rPr>
              <a:t>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MRL </a:t>
            </a:r>
            <a:r>
              <a:rPr lang="sr-Cyrl-RS" dirty="0" smtClean="0">
                <a:latin typeface="Palatino Linotype" pitchFamily="18" charset="0"/>
              </a:rPr>
              <a:t>и </a:t>
            </a:r>
            <a:r>
              <a:rPr lang="en-US" dirty="0" smtClean="0">
                <a:latin typeface="Palatino Linotype" pitchFamily="18" charset="0"/>
              </a:rPr>
              <a:t>MRL </a:t>
            </a:r>
            <a:r>
              <a:rPr lang="en-US" i="1" dirty="0" err="1" smtClean="0">
                <a:latin typeface="Palatino Linotype" pitchFamily="18" charset="0"/>
              </a:rPr>
              <a:t>lpr</a:t>
            </a:r>
            <a:r>
              <a:rPr lang="en-US" i="1" dirty="0" smtClean="0">
                <a:latin typeface="Palatino Linotype" pitchFamily="18" charset="0"/>
              </a:rPr>
              <a:t> / </a:t>
            </a:r>
            <a:r>
              <a:rPr lang="en-US" i="1" dirty="0" err="1" smtClean="0">
                <a:latin typeface="Palatino Linotype" pitchFamily="18" charset="0"/>
              </a:rPr>
              <a:t>lpr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мишеви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развијају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низ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аутоантитела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карактеристичних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за</a:t>
            </a:r>
            <a:r>
              <a:rPr lang="en-US" dirty="0" smtClean="0">
                <a:latin typeface="Palatino Linotype" pitchFamily="18" charset="0"/>
              </a:rPr>
              <a:t> SLE. </a:t>
            </a:r>
            <a:r>
              <a:rPr lang="en-US" dirty="0" err="1" smtClean="0">
                <a:latin typeface="Palatino Linotype" pitchFamily="18" charset="0"/>
              </a:rPr>
              <a:t>Ова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аутоантитела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развијају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раније</a:t>
            </a:r>
            <a:r>
              <a:rPr lang="en-US" dirty="0" smtClean="0">
                <a:latin typeface="Palatino Linotype" pitchFamily="18" charset="0"/>
              </a:rPr>
              <a:t> у </a:t>
            </a:r>
            <a:r>
              <a:rPr lang="en-US" dirty="0" err="1" smtClean="0">
                <a:latin typeface="Palatino Linotype" pitchFamily="18" charset="0"/>
              </a:rPr>
              <a:t>присуству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i="1" dirty="0" err="1" smtClean="0">
                <a:latin typeface="Palatino Linotype" pitchFamily="18" charset="0"/>
              </a:rPr>
              <a:t>lpr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мутације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што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убрзава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појав</a:t>
            </a:r>
            <a:r>
              <a:rPr lang="sr-Cyrl-RS" dirty="0" smtClean="0">
                <a:latin typeface="Palatino Linotype" pitchFamily="18" charset="0"/>
              </a:rPr>
              <a:t>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болести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сличне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лупусу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код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овог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соја</a:t>
            </a:r>
            <a:r>
              <a:rPr lang="en-US" dirty="0" smtClean="0">
                <a:latin typeface="Palatino Linotype" pitchFamily="18" charset="0"/>
              </a:rPr>
              <a:t>. </a:t>
            </a:r>
            <a:r>
              <a:rPr lang="en-US" i="1" dirty="0" err="1" smtClean="0">
                <a:latin typeface="Palatino Linotype" pitchFamily="18" charset="0"/>
              </a:rPr>
              <a:t>lpr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мутације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узрокуј</a:t>
            </a:r>
            <a:r>
              <a:rPr lang="sr-Cyrl-RS" dirty="0" smtClean="0">
                <a:latin typeface="Palatino Linotype" pitchFamily="18" charset="0"/>
              </a:rPr>
              <a:t>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оште</a:t>
            </a:r>
            <a:r>
              <a:rPr lang="sr-Cyrl-RS" dirty="0" smtClean="0">
                <a:latin typeface="Palatino Linotype" pitchFamily="18" charset="0"/>
              </a:rPr>
              <a:t>ћ</a:t>
            </a:r>
            <a:r>
              <a:rPr lang="en-US" dirty="0" err="1" smtClean="0">
                <a:latin typeface="Palatino Linotype" pitchFamily="18" charset="0"/>
              </a:rPr>
              <a:t>ена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апоптозе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лимфоцита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што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води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накупљању</a:t>
            </a:r>
            <a:r>
              <a:rPr lang="en-US" dirty="0" smtClean="0">
                <a:latin typeface="Palatino Linotype" pitchFamily="18" charset="0"/>
              </a:rPr>
              <a:t> CD3 </a:t>
            </a:r>
            <a:r>
              <a:rPr lang="en-US" baseline="30000" dirty="0" smtClean="0">
                <a:latin typeface="Palatino Linotype" pitchFamily="18" charset="0"/>
              </a:rPr>
              <a:t>+ </a:t>
            </a:r>
            <a:r>
              <a:rPr lang="en-US" dirty="0" smtClean="0">
                <a:latin typeface="Palatino Linotype" pitchFamily="18" charset="0"/>
              </a:rPr>
              <a:t>CD4</a:t>
            </a:r>
            <a:r>
              <a:rPr lang="en-US" baseline="30000" dirty="0" smtClean="0">
                <a:latin typeface="Palatino Linotype" pitchFamily="18" charset="0"/>
              </a:rPr>
              <a:t>-</a:t>
            </a:r>
            <a:r>
              <a:rPr lang="en-US" dirty="0" smtClean="0">
                <a:latin typeface="Palatino Linotype" pitchFamily="18" charset="0"/>
              </a:rPr>
              <a:t>CD8</a:t>
            </a:r>
            <a:r>
              <a:rPr lang="en-US" baseline="30000" dirty="0" smtClean="0">
                <a:latin typeface="Palatino Linotype" pitchFamily="18" charset="0"/>
              </a:rPr>
              <a:t>−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(„</a:t>
            </a:r>
            <a:r>
              <a:rPr lang="sr-Cyrl-RS" dirty="0" smtClean="0">
                <a:latin typeface="Palatino Linotype" pitchFamily="18" charset="0"/>
              </a:rPr>
              <a:t>д</a:t>
            </a:r>
            <a:r>
              <a:rPr lang="en-US" dirty="0" err="1" smtClean="0">
                <a:latin typeface="Palatino Linotype" pitchFamily="18" charset="0"/>
              </a:rPr>
              <a:t>воструко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негативн</a:t>
            </a:r>
            <a:r>
              <a:rPr lang="sr-Cyrl-RS" dirty="0" smtClean="0">
                <a:latin typeface="Palatino Linotype" pitchFamily="18" charset="0"/>
              </a:rPr>
              <a:t>их</a:t>
            </a:r>
            <a:r>
              <a:rPr lang="en-US" dirty="0" smtClean="0">
                <a:latin typeface="Palatino Linotype" pitchFamily="18" charset="0"/>
              </a:rPr>
              <a:t>“) </a:t>
            </a:r>
            <a:r>
              <a:rPr lang="en-US" dirty="0" smtClean="0">
                <a:latin typeface="Palatino Linotype" pitchFamily="18" charset="0"/>
              </a:rPr>
              <a:t>Т </a:t>
            </a:r>
            <a:r>
              <a:rPr lang="sr-Cyrl-RS" dirty="0" smtClean="0">
                <a:latin typeface="Palatino Linotype" pitchFamily="18" charset="0"/>
              </a:rPr>
              <a:t>лимфоцита</a:t>
            </a:r>
            <a:r>
              <a:rPr lang="en-US" dirty="0" smtClean="0">
                <a:latin typeface="Palatino Linotype" pitchFamily="18" charset="0"/>
              </a:rPr>
              <a:t>, </a:t>
            </a:r>
            <a:r>
              <a:rPr lang="en-US" dirty="0" err="1" smtClean="0">
                <a:latin typeface="Palatino Linotype" pitchFamily="18" charset="0"/>
              </a:rPr>
              <a:t>развијајући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масовну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лимфопролиферациј</a:t>
            </a:r>
            <a:r>
              <a:rPr lang="sr-Cyrl-RS" dirty="0" smtClean="0">
                <a:latin typeface="Palatino Linotype" pitchFamily="18" charset="0"/>
              </a:rPr>
              <a:t>у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 smtClean="0">
              <a:latin typeface="Palatino Linotype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Palatino Linotype" pitchFamily="18" charset="0"/>
              </a:rPr>
              <a:t>Централна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толеранција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настаје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током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сазревања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лимфоцита</a:t>
            </a:r>
            <a:r>
              <a:rPr lang="en-US" sz="2400" dirty="0" smtClean="0">
                <a:latin typeface="Palatino Linotype" pitchFamily="18" charset="0"/>
              </a:rPr>
              <a:t> у </a:t>
            </a:r>
            <a:r>
              <a:rPr lang="en-US" sz="2400" dirty="0" err="1" smtClean="0">
                <a:latin typeface="Palatino Linotype" pitchFamily="18" charset="0"/>
              </a:rPr>
              <a:t>централним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лимфним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органима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где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sr-Cyrl-RS" sz="2400" dirty="0" smtClean="0">
                <a:latin typeface="Palatino Linotype" pitchFamily="18" charset="0"/>
              </a:rPr>
              <a:t>незрели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лимфоцити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сусрећу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са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антигеном</a:t>
            </a:r>
            <a:r>
              <a:rPr lang="en-US" sz="2400" dirty="0" smtClean="0">
                <a:latin typeface="Palatino Linotype" pitchFamily="18" charset="0"/>
              </a:rPr>
              <a:t>. </a:t>
            </a:r>
            <a:r>
              <a:rPr lang="en-US" sz="2400" dirty="0" err="1" smtClean="0">
                <a:latin typeface="Palatino Linotype" pitchFamily="18" charset="0"/>
              </a:rPr>
              <a:t>Централни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лимфни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органи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садрже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сопствен</a:t>
            </a:r>
            <a:r>
              <a:rPr lang="sr-Cyrl-RS" sz="2400" dirty="0" smtClean="0">
                <a:latin typeface="Palatino Linotype" pitchFamily="18" charset="0"/>
              </a:rPr>
              <a:t>е </a:t>
            </a:r>
            <a:r>
              <a:rPr lang="en-US" sz="2400" dirty="0" err="1" smtClean="0">
                <a:latin typeface="Palatino Linotype" pitchFamily="18" charset="0"/>
              </a:rPr>
              <a:t>антиген</a:t>
            </a:r>
            <a:r>
              <a:rPr lang="sr-Cyrl-RS" sz="2400" dirty="0" smtClean="0">
                <a:latin typeface="Palatino Linotype" pitchFamily="18" charset="0"/>
              </a:rPr>
              <a:t>е </a:t>
            </a:r>
            <a:r>
              <a:rPr lang="en-US" sz="2400" dirty="0" smtClean="0">
                <a:latin typeface="Palatino Linotype" pitchFamily="18" charset="0"/>
              </a:rPr>
              <a:t>и </a:t>
            </a:r>
            <a:r>
              <a:rPr lang="en-US" sz="2400" dirty="0" err="1" smtClean="0">
                <a:latin typeface="Palatino Linotype" pitchFamily="18" charset="0"/>
              </a:rPr>
              <a:t>не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садрже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стране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антигене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јер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се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они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задржавају</a:t>
            </a:r>
            <a:r>
              <a:rPr lang="en-US" sz="2400" dirty="0" smtClean="0">
                <a:latin typeface="Palatino Linotype" pitchFamily="18" charset="0"/>
              </a:rPr>
              <a:t> у </a:t>
            </a:r>
            <a:r>
              <a:rPr lang="en-US" sz="2400" dirty="0" err="1" smtClean="0">
                <a:latin typeface="Palatino Linotype" pitchFamily="18" charset="0"/>
              </a:rPr>
              <a:t>периферним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лимфним</a:t>
            </a:r>
            <a:r>
              <a:rPr lang="en-US" sz="2400" dirty="0" smtClean="0">
                <a:latin typeface="Palatino Linotype" pitchFamily="18" charset="0"/>
              </a:rPr>
              <a:t> </a:t>
            </a:r>
            <a:r>
              <a:rPr lang="en-US" sz="2400" dirty="0" err="1" smtClean="0">
                <a:latin typeface="Palatino Linotype" pitchFamily="18" charset="0"/>
              </a:rPr>
              <a:t>органима</a:t>
            </a:r>
            <a:r>
              <a:rPr lang="en-US" sz="2400" dirty="0" smtClean="0">
                <a:latin typeface="Palatino Linotype" pitchFamily="18" charset="0"/>
              </a:rPr>
              <a:t>.</a:t>
            </a:r>
            <a:endParaRPr lang="en-US" sz="24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84784"/>
            <a:ext cx="9144000" cy="4724822"/>
          </a:xfrm>
          <a:ln w="28575">
            <a:noFill/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sr-Cyrl-RS" sz="2300" dirty="0" smtClean="0">
                <a:solidFill>
                  <a:schemeClr val="folHlink"/>
                </a:solidFill>
                <a:latin typeface="Palatino Linotype" pitchFamily="18" charset="0"/>
              </a:rPr>
              <a:t>	</a:t>
            </a:r>
            <a:r>
              <a:rPr lang="en-US" sz="2000" dirty="0" smtClean="0">
                <a:latin typeface="Palatino Linotype" pitchFamily="18" charset="0"/>
              </a:rPr>
              <a:t>CD4+ </a:t>
            </a:r>
            <a:r>
              <a:rPr lang="en-US" sz="2000" dirty="0" err="1" smtClean="0">
                <a:latin typeface="Palatino Linotype" pitchFamily="18" charset="0"/>
              </a:rPr>
              <a:t>Th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лимфоцити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су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кључни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за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све</a:t>
            </a:r>
            <a:r>
              <a:rPr lang="sr-Cyrl-R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видове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имун</a:t>
            </a:r>
            <a:r>
              <a:rPr lang="sr-Cyrl-RS" sz="2000" dirty="0" smtClean="0">
                <a:latin typeface="Palatino Linotype" pitchFamily="18" charset="0"/>
              </a:rPr>
              <a:t>ск</a:t>
            </a:r>
            <a:r>
              <a:rPr lang="en-US" sz="2000" dirty="0" err="1" smtClean="0">
                <a:latin typeface="Palatino Linotype" pitchFamily="18" charset="0"/>
              </a:rPr>
              <a:t>ог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одговора</a:t>
            </a:r>
            <a:r>
              <a:rPr lang="en-US" sz="2000" dirty="0" smtClean="0">
                <a:latin typeface="Palatino Linotype" pitchFamily="18" charset="0"/>
              </a:rPr>
              <a:t>(</a:t>
            </a:r>
            <a:r>
              <a:rPr lang="sr-Cyrl-CS" sz="2000" dirty="0" smtClean="0">
                <a:latin typeface="Palatino Linotype" pitchFamily="18" charset="0"/>
              </a:rPr>
              <a:t>како целуларног тако  </a:t>
            </a:r>
            <a:r>
              <a:rPr lang="sr-Cyrl-CS" sz="2000" dirty="0" smtClean="0">
                <a:latin typeface="Palatino Linotype" pitchFamily="18" charset="0"/>
              </a:rPr>
              <a:t>хуморалног</a:t>
            </a:r>
            <a:r>
              <a:rPr lang="en-US" sz="2000" dirty="0" smtClean="0">
                <a:latin typeface="Palatino Linotype" pitchFamily="18" charset="0"/>
              </a:rPr>
              <a:t>) </a:t>
            </a:r>
            <a:r>
              <a:rPr lang="sr-Cyrl-RS" sz="2000" dirty="0" smtClean="0">
                <a:latin typeface="Palatino Linotype" pitchFamily="18" charset="0"/>
              </a:rPr>
              <a:t>на </a:t>
            </a:r>
            <a:r>
              <a:rPr lang="en-US" sz="2000" dirty="0" err="1" smtClean="0">
                <a:latin typeface="Palatino Linotype" pitchFamily="18" charset="0"/>
              </a:rPr>
              <a:t>протеинск</a:t>
            </a:r>
            <a:r>
              <a:rPr lang="sr-Cyrl-RS" sz="2000" dirty="0" smtClean="0">
                <a:latin typeface="Palatino Linotype" pitchFamily="18" charset="0"/>
              </a:rPr>
              <a:t>е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 err="1" smtClean="0">
                <a:latin typeface="Palatino Linotype" pitchFamily="18" charset="0"/>
              </a:rPr>
              <a:t>антиген</a:t>
            </a:r>
            <a:r>
              <a:rPr lang="sr-Cyrl-RS" sz="2000" dirty="0" smtClean="0">
                <a:latin typeface="Palatino Linotype" pitchFamily="18" charset="0"/>
              </a:rPr>
              <a:t>е. </a:t>
            </a:r>
            <a:r>
              <a:rPr lang="sr-Cyrl-CS" sz="2000" dirty="0" smtClean="0">
                <a:latin typeface="Palatino Linotype" pitchFamily="18" charset="0"/>
              </a:rPr>
              <a:t>Постоји </a:t>
            </a:r>
            <a:r>
              <a:rPr lang="sr-Cyrl-CS" sz="2000" dirty="0">
                <a:latin typeface="Palatino Linotype" pitchFamily="18" charset="0"/>
              </a:rPr>
              <a:t>и </a:t>
            </a:r>
            <a:r>
              <a:rPr lang="sr-Cyrl-CS" sz="2000" dirty="0" smtClean="0">
                <a:latin typeface="Palatino Linotype" pitchFamily="18" charset="0"/>
              </a:rPr>
              <a:t>субпопулација </a:t>
            </a:r>
            <a:r>
              <a:rPr lang="sr-Cyrl-CS" sz="2000" dirty="0">
                <a:latin typeface="Palatino Linotype" pitchFamily="18" charset="0"/>
              </a:rPr>
              <a:t>регулаторних Т лимфоцита који </a:t>
            </a:r>
            <a:r>
              <a:rPr lang="sr-Cyrl-CS" sz="2000" dirty="0" smtClean="0">
                <a:latin typeface="Palatino Linotype" pitchFamily="18" charset="0"/>
              </a:rPr>
              <a:t>активно супримирају имунски одговори </a:t>
            </a:r>
            <a:r>
              <a:rPr lang="sr-Cyrl-CS" sz="2000" dirty="0">
                <a:latin typeface="Palatino Linotype" pitchFamily="18" charset="0"/>
              </a:rPr>
              <a:t>и </a:t>
            </a:r>
            <a:r>
              <a:rPr lang="sr-Cyrl-CS" sz="2000" dirty="0" smtClean="0">
                <a:latin typeface="Palatino Linotype" pitchFamily="18" charset="0"/>
              </a:rPr>
              <a:t>одржавају </a:t>
            </a:r>
            <a:r>
              <a:rPr lang="sr-Cyrl-CS" sz="2000" dirty="0" smtClean="0">
                <a:latin typeface="Palatino Linotype" pitchFamily="18" charset="0"/>
              </a:rPr>
              <a:t>аутотолеранцију.</a:t>
            </a:r>
            <a:endParaRPr lang="en-US" sz="20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2000" dirty="0" smtClean="0">
                <a:latin typeface="Palatino Linotype" pitchFamily="18" charset="0"/>
              </a:rPr>
              <a:t/>
            </a:r>
            <a:br>
              <a:rPr lang="en-US" sz="2000" dirty="0" smtClean="0">
                <a:latin typeface="Palatino Linotype" pitchFamily="18" charset="0"/>
              </a:rPr>
            </a:br>
            <a:endParaRPr lang="sr-Cyrl-CS" sz="2000" dirty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sr-Cyrl-CS" sz="2000" dirty="0">
                <a:latin typeface="Palatino Linotype" pitchFamily="18" charset="0"/>
              </a:rPr>
              <a:t>   	</a:t>
            </a:r>
            <a:r>
              <a:rPr lang="sr-Cyrl-CS" sz="2000" dirty="0" smtClean="0">
                <a:latin typeface="Palatino Linotype" pitchFamily="18" charset="0"/>
              </a:rPr>
              <a:t>Прекид </a:t>
            </a:r>
            <a:r>
              <a:rPr lang="sr-Cyrl-CS" sz="2000" dirty="0">
                <a:latin typeface="Palatino Linotype" pitchFamily="18" charset="0"/>
              </a:rPr>
              <a:t>толеранције ових лимфоцита проузроковаће аутоимуност и целуларног и хуморалног </a:t>
            </a:r>
            <a:r>
              <a:rPr lang="sr-Cyrl-CS" sz="2000" dirty="0" smtClean="0">
                <a:latin typeface="Palatino Linotype" pitchFamily="18" charset="0"/>
              </a:rPr>
              <a:t>типа.</a:t>
            </a:r>
            <a:endParaRPr lang="en-US" sz="2000" dirty="0">
              <a:latin typeface="Palatino Linotyp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332656"/>
            <a:ext cx="8280920" cy="986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sr-Cyrl-CS" sz="2400" b="1" dirty="0" smtClean="0">
                <a:latin typeface="Palatino Linotype" pitchFamily="18" charset="0"/>
              </a:rPr>
              <a:t>С</a:t>
            </a:r>
            <a:r>
              <a:rPr lang="en-US" sz="2400" b="1" dirty="0" smtClean="0">
                <a:latin typeface="Palatino Linotype" pitchFamily="18" charset="0"/>
              </a:rPr>
              <a:t>D4+T </a:t>
            </a:r>
            <a:r>
              <a:rPr lang="sr-Cyrl-CS" sz="2400" b="1" dirty="0" smtClean="0">
                <a:latin typeface="Palatino Linotype" pitchFamily="18" charset="0"/>
              </a:rPr>
              <a:t>лимфоцити заузимају централно место у механизмима толеранције као и у настанку аутоимунских болести</a:t>
            </a:r>
            <a:endParaRPr lang="sr-Cyrl-CS" sz="2400" b="1" dirty="0">
              <a:latin typeface="Palatino Linotype" pitchFamily="18" charset="0"/>
            </a:endParaRPr>
          </a:p>
        </p:txBody>
      </p:sp>
      <p:pic>
        <p:nvPicPr>
          <p:cNvPr id="4" name="Picture 3" descr="D:\KNJIGE\New folder\fig 8.tif"/>
          <p:cNvPicPr>
            <a:picLocks noChangeAspect="1" noChangeArrowheads="1"/>
          </p:cNvPicPr>
          <p:nvPr/>
        </p:nvPicPr>
        <p:blipFill>
          <a:blip r:embed="rId2" cstate="print"/>
          <a:srcRect l="32812"/>
          <a:stretch>
            <a:fillRect/>
          </a:stretch>
        </p:blipFill>
        <p:spPr bwMode="auto">
          <a:xfrm>
            <a:off x="4644008" y="3861048"/>
            <a:ext cx="4275992" cy="2962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56792"/>
            <a:ext cx="4572000" cy="3528392"/>
          </a:xfrm>
        </p:spPr>
        <p:txBody>
          <a:bodyPr>
            <a:normAutofit/>
          </a:bodyPr>
          <a:lstStyle/>
          <a:p>
            <a:r>
              <a:rPr lang="sr-Cyrl-RS" sz="1800" dirty="0" smtClean="0">
                <a:latin typeface="Palatino Linotype" pitchFamily="18" charset="0"/>
              </a:rPr>
              <a:t>Н</a:t>
            </a:r>
            <a:r>
              <a:rPr lang="en-US" sz="1800" dirty="0" err="1" smtClean="0">
                <a:latin typeface="Palatino Linotype" pitchFamily="18" charset="0"/>
              </a:rPr>
              <a:t>егативна</a:t>
            </a:r>
            <a:r>
              <a:rPr lang="sr-Cyrl-RS" sz="1800" dirty="0" smtClean="0">
                <a:latin typeface="Palatino Linotype" pitchFamily="18" charset="0"/>
              </a:rPr>
              <a:t> </a:t>
            </a:r>
            <a:r>
              <a:rPr lang="en-US" sz="1800" dirty="0" err="1" smtClean="0">
                <a:latin typeface="Palatino Linotype" pitchFamily="18" charset="0"/>
              </a:rPr>
              <a:t>селекција</a:t>
            </a:r>
            <a:r>
              <a:rPr lang="sr-Cyrl-RS" sz="1800" dirty="0" smtClean="0">
                <a:latin typeface="Palatino Linotype" pitchFamily="18" charset="0"/>
              </a:rPr>
              <a:t> је процес уклањања потенцијално аутореактивних Т лимфоцита.</a:t>
            </a:r>
          </a:p>
          <a:p>
            <a:r>
              <a:rPr lang="sr-Cyrl-RS" sz="1800" dirty="0" smtClean="0">
                <a:latin typeface="Palatino Linotype" pitchFamily="18" charset="0"/>
              </a:rPr>
              <a:t>Незрели Т лимфоцити који високим афинитетом препознају сопствене антигене приказане у склопу сопствених </a:t>
            </a:r>
            <a:r>
              <a:rPr lang="en-US" sz="1800" dirty="0" smtClean="0">
                <a:latin typeface="Palatino Linotype" pitchFamily="18" charset="0"/>
              </a:rPr>
              <a:t>MHC</a:t>
            </a:r>
            <a:r>
              <a:rPr lang="sr-Cyrl-RS" sz="1800" dirty="0" smtClean="0">
                <a:latin typeface="Palatino Linotype" pitchFamily="18" charset="0"/>
              </a:rPr>
              <a:t> молекула подлежу апоптози, док се неки развију у регулаторне Т лимфоците који улазе упериферна ткива</a:t>
            </a:r>
            <a:endParaRPr lang="en-US" sz="1800" dirty="0" smtClean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RS" sz="2100" dirty="0" smtClean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2100" i="1" dirty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1800" dirty="0" smtClean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1800" dirty="0" smtClean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1800" dirty="0">
              <a:latin typeface="Palatino Linotype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sr-Cyrl-CS" sz="1800" dirty="0">
              <a:latin typeface="Palatino Linotype" pitchFamily="18" charset="0"/>
            </a:endParaRP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908050"/>
          </a:xfrm>
          <a:noFill/>
          <a:ln/>
        </p:spPr>
        <p:txBody>
          <a:bodyPr anchor="ctr">
            <a:normAutofit/>
          </a:bodyPr>
          <a:lstStyle/>
          <a:p>
            <a:r>
              <a:rPr lang="sr-Cyrl-CS" sz="2800" b="1" dirty="0">
                <a:latin typeface="Palatino Linotype" pitchFamily="18" charset="0"/>
              </a:rPr>
              <a:t>Централна толеранција Т лимфоцита</a:t>
            </a:r>
            <a:endParaRPr lang="en-US" sz="2800" b="1" dirty="0">
              <a:latin typeface="Palatino Linotype" pitchFamily="18" charset="0"/>
            </a:endParaRPr>
          </a:p>
        </p:txBody>
      </p:sp>
      <p:pic>
        <p:nvPicPr>
          <p:cNvPr id="6" name="Picture 2" descr="D:\KNJIGE\New folder\fig 8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017"/>
          <a:stretch>
            <a:fillRect/>
          </a:stretch>
        </p:blipFill>
        <p:spPr bwMode="auto">
          <a:xfrm>
            <a:off x="179512" y="1556792"/>
            <a:ext cx="4190224" cy="296265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67544" y="5589240"/>
            <a:ext cx="74888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sr-Cyrl-CS" dirty="0" smtClean="0">
                <a:latin typeface="Palatino Linotype" pitchFamily="18" charset="0"/>
              </a:rPr>
              <a:t>Процесу негативне селекције подвргнути су и </a:t>
            </a:r>
            <a:r>
              <a:rPr lang="en-US" dirty="0" smtClean="0">
                <a:latin typeface="Palatino Linotype" pitchFamily="18" charset="0"/>
              </a:rPr>
              <a:t>CD4+ </a:t>
            </a:r>
            <a:r>
              <a:rPr lang="sr-Cyrl-CS" dirty="0" smtClean="0">
                <a:latin typeface="Palatino Linotype" pitchFamily="18" charset="0"/>
              </a:rPr>
              <a:t>и </a:t>
            </a:r>
            <a:r>
              <a:rPr lang="en-US" dirty="0" smtClean="0">
                <a:latin typeface="Palatino Linotype" pitchFamily="18" charset="0"/>
              </a:rPr>
              <a:t>CD8</a:t>
            </a:r>
            <a:r>
              <a:rPr lang="en-US" baseline="30000" dirty="0" smtClean="0">
                <a:latin typeface="Palatino Linotype" pitchFamily="18" charset="0"/>
              </a:rPr>
              <a:t>+</a:t>
            </a:r>
            <a:r>
              <a:rPr lang="en-US" dirty="0" smtClean="0">
                <a:latin typeface="Palatino Linotype" pitchFamily="18" charset="0"/>
              </a:rPr>
              <a:t> T </a:t>
            </a:r>
            <a:r>
              <a:rPr lang="sr-Cyrl-CS" dirty="0" smtClean="0">
                <a:latin typeface="Palatino Linotype" pitchFamily="18" charset="0"/>
              </a:rPr>
              <a:t>лимфоцити</a:t>
            </a:r>
          </a:p>
          <a:p>
            <a:pPr>
              <a:lnSpc>
                <a:spcPct val="80000"/>
              </a:lnSpc>
            </a:pPr>
            <a:r>
              <a:rPr lang="sr-Cyrl-CS" dirty="0" smtClean="0">
                <a:latin typeface="Palatino Linotype" pitchFamily="18" charset="0"/>
              </a:rPr>
              <a:t>Нормално се само сопствени пептиди приказују у тимусу</a:t>
            </a:r>
            <a:endParaRPr lang="sr-Cyrl-CS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KNJIGE\New folder\fig 7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7873"/>
          <a:stretch>
            <a:fillRect/>
          </a:stretch>
        </p:blipFill>
        <p:spPr bwMode="auto">
          <a:xfrm>
            <a:off x="4372030" y="332656"/>
            <a:ext cx="4771970" cy="371703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476672"/>
            <a:ext cx="4572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latin typeface="Palatino Linotype" pitchFamily="18" charset="0"/>
              </a:rPr>
              <a:t>AIRE </a:t>
            </a:r>
            <a:r>
              <a:rPr lang="ru-RU" dirty="0" smtClean="0">
                <a:latin typeface="Palatino Linotype" pitchFamily="18" charset="0"/>
              </a:rPr>
              <a:t>протеин </a:t>
            </a:r>
            <a:r>
              <a:rPr lang="en-US" dirty="0" smtClean="0">
                <a:latin typeface="Palatino Linotype" pitchFamily="18" charset="0"/>
              </a:rPr>
              <a:t>(</a:t>
            </a:r>
            <a:r>
              <a:rPr lang="sr-Cyrl-CS" b="1" dirty="0" smtClean="0">
                <a:latin typeface="Palatino Linotype" pitchFamily="18" charset="0"/>
              </a:rPr>
              <a:t>а</a:t>
            </a:r>
            <a:r>
              <a:rPr lang="sr-Cyrl-CS" dirty="0" smtClean="0">
                <a:latin typeface="Palatino Linotype" pitchFamily="18" charset="0"/>
              </a:rPr>
              <a:t>уто</a:t>
            </a:r>
            <a:r>
              <a:rPr lang="sr-Cyrl-CS" b="1" dirty="0" smtClean="0">
                <a:latin typeface="Palatino Linotype" pitchFamily="18" charset="0"/>
              </a:rPr>
              <a:t>и</a:t>
            </a:r>
            <a:r>
              <a:rPr lang="sr-Cyrl-CS" dirty="0" smtClean="0">
                <a:latin typeface="Palatino Linotype" pitchFamily="18" charset="0"/>
              </a:rPr>
              <a:t>мунски </a:t>
            </a:r>
            <a:r>
              <a:rPr lang="sr-Cyrl-CS" b="1" dirty="0" smtClean="0">
                <a:latin typeface="Palatino Linotype" pitchFamily="18" charset="0"/>
              </a:rPr>
              <a:t>ре</a:t>
            </a:r>
            <a:r>
              <a:rPr lang="sr-Cyrl-CS" dirty="0" smtClean="0">
                <a:latin typeface="Palatino Linotype" pitchFamily="18" charset="0"/>
              </a:rPr>
              <a:t>гулатор</a:t>
            </a:r>
            <a:r>
              <a:rPr lang="en-US" dirty="0" smtClean="0">
                <a:latin typeface="Palatino Linotype" pitchFamily="18" charset="0"/>
              </a:rPr>
              <a:t>)</a:t>
            </a:r>
            <a:r>
              <a:rPr lang="sr-Cyrl-CS" dirty="0" smtClean="0">
                <a:latin typeface="Palatino Linotype" pitchFamily="18" charset="0"/>
              </a:rPr>
              <a:t> је транскрипциони фактор одговоран за експресију многих сопствених протеина у тимусу.</a:t>
            </a:r>
            <a:r>
              <a:rPr lang="ru-RU" dirty="0" smtClean="0">
                <a:latin typeface="Palatino Linotype" pitchFamily="18" charset="0"/>
              </a:rPr>
              <a:t> Он је део комплекса који регулише експресију ткивних антигена на медуларним епителним ћелијама тимуса.</a:t>
            </a:r>
          </a:p>
          <a:p>
            <a:pPr>
              <a:lnSpc>
                <a:spcPct val="80000"/>
              </a:lnSpc>
            </a:pPr>
            <a:endParaRPr lang="ru-RU" dirty="0" smtClean="0"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544" y="3933056"/>
            <a:ext cx="568863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sr-Cyrl-CS" sz="1600" dirty="0" smtClean="0">
                <a:latin typeface="Palatino Linotype" pitchFamily="18" charset="0"/>
              </a:rPr>
              <a:t>Мутациј</a:t>
            </a:r>
            <a:r>
              <a:rPr lang="en-US" sz="1600" dirty="0" smtClean="0">
                <a:latin typeface="Palatino Linotype" pitchFamily="18" charset="0"/>
              </a:rPr>
              <a:t>a</a:t>
            </a:r>
            <a:r>
              <a:rPr lang="sr-Cyrl-CS" sz="1600" dirty="0" smtClean="0">
                <a:latin typeface="Palatino Linotype" pitchFamily="18" charset="0"/>
              </a:rPr>
              <a:t> </a:t>
            </a:r>
            <a:r>
              <a:rPr lang="en-US" sz="1600" dirty="0" smtClean="0">
                <a:latin typeface="Palatino Linotype" pitchFamily="18" charset="0"/>
              </a:rPr>
              <a:t>AIRE</a:t>
            </a:r>
            <a:r>
              <a:rPr lang="sr-Cyrl-RS" sz="1600" dirty="0" smtClean="0">
                <a:latin typeface="Palatino Linotype" pitchFamily="18" charset="0"/>
              </a:rPr>
              <a:t> </a:t>
            </a:r>
            <a:r>
              <a:rPr lang="sr-Cyrl-CS" sz="1600" dirty="0" smtClean="0">
                <a:latin typeface="Palatino Linotype" pitchFamily="18" charset="0"/>
              </a:rPr>
              <a:t>гена узрокује аутоимунски синдром </a:t>
            </a:r>
            <a:r>
              <a:rPr lang="en-US" sz="1600" b="1" dirty="0" smtClean="0">
                <a:latin typeface="Palatino Linotype" pitchFamily="18" charset="0"/>
              </a:rPr>
              <a:t>APS</a:t>
            </a:r>
            <a:r>
              <a:rPr lang="en-US" sz="1600" dirty="0" smtClean="0">
                <a:solidFill>
                  <a:srgbClr val="99FF33"/>
                </a:solidFill>
                <a:latin typeface="Palatino Linotype" pitchFamily="18" charset="0"/>
              </a:rPr>
              <a:t> </a:t>
            </a:r>
            <a:r>
              <a:rPr lang="en-US" sz="1600" dirty="0" smtClean="0">
                <a:latin typeface="Palatino Linotype" pitchFamily="18" charset="0"/>
              </a:rPr>
              <a:t>(</a:t>
            </a:r>
            <a:r>
              <a:rPr lang="sr-Cyrl-CS" sz="1600" dirty="0" smtClean="0">
                <a:latin typeface="Palatino Linotype" pitchFamily="18" charset="0"/>
              </a:rPr>
              <a:t>од енгл. </a:t>
            </a:r>
            <a:r>
              <a:rPr lang="en-US" sz="1600" dirty="0" smtClean="0">
                <a:latin typeface="Palatino Linotype" pitchFamily="18" charset="0"/>
              </a:rPr>
              <a:t>Autoimmune </a:t>
            </a:r>
            <a:r>
              <a:rPr lang="en-US" sz="1600" dirty="0" err="1" smtClean="0">
                <a:latin typeface="Palatino Linotype" pitchFamily="18" charset="0"/>
              </a:rPr>
              <a:t>Polyendocrine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 err="1" smtClean="0">
                <a:latin typeface="Palatino Linotype" pitchFamily="18" charset="0"/>
              </a:rPr>
              <a:t>Sindrom</a:t>
            </a:r>
            <a:r>
              <a:rPr lang="en-US" sz="1600" dirty="0" smtClean="0">
                <a:latin typeface="Palatino Linotype" pitchFamily="18" charset="0"/>
              </a:rPr>
              <a:t>).</a:t>
            </a:r>
            <a:r>
              <a:rPr lang="sr-Cyrl-CS" sz="1600" dirty="0" smtClean="0">
                <a:latin typeface="Palatino Linotype" pitchFamily="18" charset="0"/>
              </a:rPr>
              <a:t> </a:t>
            </a:r>
            <a:r>
              <a:rPr lang="ru-RU" sz="1600" dirty="0" smtClean="0">
                <a:latin typeface="Palatino Linotype" pitchFamily="18" charset="0"/>
              </a:rPr>
              <a:t>Одсуство </a:t>
            </a:r>
            <a:r>
              <a:rPr lang="ru-RU" sz="1600" dirty="0" smtClean="0">
                <a:latin typeface="Palatino Linotype" pitchFamily="18" charset="0"/>
              </a:rPr>
              <a:t>функционалног гена, </a:t>
            </a:r>
            <a:r>
              <a:rPr lang="ru-RU" sz="1600" dirty="0" smtClean="0">
                <a:latin typeface="Palatino Linotype" pitchFamily="18" charset="0"/>
              </a:rPr>
              <a:t>омогућава  аутореактивним Т лимфоцитима да преживе и уђу у ткива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latin typeface="Palatino Linotype" pitchFamily="18" charset="0"/>
              </a:rPr>
              <a:t>и узрокују оштећење.</a:t>
            </a:r>
            <a:endParaRPr lang="sr-Cyrl-CS" sz="1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endParaRPr lang="en-US" sz="1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1600" dirty="0" smtClean="0">
                <a:latin typeface="Palatino Linotype" pitchFamily="18" charset="0"/>
              </a:rPr>
              <a:t>Ретка </a:t>
            </a:r>
            <a:r>
              <a:rPr lang="sr-Cyrl-CS" sz="1600" u="sng" dirty="0" smtClean="0">
                <a:latin typeface="Palatino Linotype" pitchFamily="18" charset="0"/>
              </a:rPr>
              <a:t>системска</a:t>
            </a:r>
            <a:r>
              <a:rPr lang="sr-Cyrl-CS" sz="1600" dirty="0" smtClean="0">
                <a:latin typeface="Palatino Linotype" pitchFamily="18" charset="0"/>
              </a:rPr>
              <a:t> аутоимунска болест: 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RS" sz="1600" noProof="1" smtClean="0">
                <a:latin typeface="Palatino Linotype" pitchFamily="18" charset="0"/>
              </a:rPr>
              <a:t>Хипопаратиреоидизам </a:t>
            </a:r>
            <a:endParaRPr lang="en-US" sz="1600" noProof="1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RS" sz="1600" dirty="0" smtClean="0">
                <a:latin typeface="Palatino Linotype" pitchFamily="18" charset="0"/>
              </a:rPr>
              <a:t>Кандидијаза </a:t>
            </a:r>
            <a:endParaRPr lang="en-US" sz="1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RS" sz="1600" dirty="0" smtClean="0">
                <a:latin typeface="Palatino Linotype" pitchFamily="18" charset="0"/>
              </a:rPr>
              <a:t>Инсуфицијенција надбубрега</a:t>
            </a:r>
            <a:endParaRPr lang="en-US" sz="1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sr-Cyrl-RS" sz="1600" dirty="0" smtClean="0">
                <a:latin typeface="Palatino Linotype" pitchFamily="18" charset="0"/>
              </a:rPr>
              <a:t>Инсулинитис </a:t>
            </a:r>
            <a:endParaRPr lang="en-US" sz="1600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1600" dirty="0" smtClean="0">
                <a:latin typeface="Palatino Linotype" pitchFamily="18" charset="0"/>
              </a:rPr>
              <a:t>Наслеђује се рецесивно</a:t>
            </a:r>
            <a:endParaRPr lang="en-US" sz="16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3434</Words>
  <Application>Microsoft Office PowerPoint</Application>
  <PresentationFormat>On-screen Show (4:3)</PresentationFormat>
  <Paragraphs>302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Theme</vt:lpstr>
      <vt:lpstr>Имунорегулација у клиничкој медицини. Концепт аутоимуности. Експериментална и клиничка истраживања аутоимунских бласти. </vt:lpstr>
      <vt:lpstr>Slide 2</vt:lpstr>
      <vt:lpstr>Контакт антигена са атиген-специфичним лимфоцитима може да има три исхода:</vt:lpstr>
      <vt:lpstr>Значај имунске толеранције:</vt:lpstr>
      <vt:lpstr>  2) Зрели лимфоцит препознаје сопствени антиген у периферном лимфном органу           ПЕРИФЕРНА ТОЛЕРАНЦИЈА</vt:lpstr>
      <vt:lpstr>Slide 6</vt:lpstr>
      <vt:lpstr>Slide 7</vt:lpstr>
      <vt:lpstr>Централна толеранција Т лимфоцита</vt:lpstr>
      <vt:lpstr>Slide 9</vt:lpstr>
      <vt:lpstr>Периферна толеранција Т лимфоцита</vt:lpstr>
      <vt:lpstr>Периферна толеранција Т лимфоцита</vt:lpstr>
      <vt:lpstr>Анергија (функционална инактивација Т лимфоцита)</vt:lpstr>
      <vt:lpstr>Анергија</vt:lpstr>
      <vt:lpstr>Анергија</vt:lpstr>
      <vt:lpstr>Анергија- механизам деловања инхибиторних рецептора</vt:lpstr>
      <vt:lpstr>  Супресија имунског одговора посредована је регулаторним лимфоцитима. Настаје када, после сусрета са антигеном, неки  аутореактивни Т лимфоцити  постану регулаторни  </vt:lpstr>
      <vt:lpstr>Регулаторни Т лимфоцити </vt:lpstr>
      <vt:lpstr>Делеција</vt:lpstr>
      <vt:lpstr>Делеција</vt:lpstr>
      <vt:lpstr>Толеранција В лимфоцита</vt:lpstr>
      <vt:lpstr>Централна толеранција В лимфоцита</vt:lpstr>
      <vt:lpstr>Slide 22</vt:lpstr>
      <vt:lpstr>Аутоимуност</vt:lpstr>
      <vt:lpstr>Slide 24</vt:lpstr>
      <vt:lpstr>Аутоимунске болести</vt:lpstr>
      <vt:lpstr>Slide 26</vt:lpstr>
      <vt:lpstr>Slide 27</vt:lpstr>
      <vt:lpstr>Подела аутоимунских болести</vt:lpstr>
      <vt:lpstr>Slide 29</vt:lpstr>
      <vt:lpstr>  МНС гени и аутоимунст  ”релативни ризик” обољевања од аутоимунских болести </vt:lpstr>
      <vt:lpstr>Удруженост алела МНС са аутоимунским болестима</vt:lpstr>
      <vt:lpstr>Удруженост nonМНС гена са аутоимунским болестима</vt:lpstr>
      <vt:lpstr>Инфекција и аутоимуност</vt:lpstr>
      <vt:lpstr>Удруженост инфекције и аутоимуности</vt:lpstr>
      <vt:lpstr>Удруженост инфекције и аутоимуности</vt:lpstr>
      <vt:lpstr>Лекови и аутоимуност</vt:lpstr>
      <vt:lpstr>Лекови и аутоимуност</vt:lpstr>
      <vt:lpstr>Slide 38</vt:lpstr>
      <vt:lpstr>Хормони и аутоимуност </vt:lpstr>
      <vt:lpstr>Естроген и аутоимуност </vt:lpstr>
      <vt:lpstr>Механизми оштећења ткива</vt:lpstr>
      <vt:lpstr>Реакције преосетљивости</vt:lpstr>
      <vt:lpstr>Slide 43</vt:lpstr>
      <vt:lpstr>Аутоимунске болести узроковане антителима против ћелијских и ткивних антигена-(II тип реакције преосетљивости)</vt:lpstr>
      <vt:lpstr>Аутоимунске болести изазване имунским комплексима-(III тип реакције преосетљивости)</vt:lpstr>
      <vt:lpstr>Аутоимунске болести посредоване Т лимфоцитима (IV тип преосетљивости)</vt:lpstr>
      <vt:lpstr> Анимални модели аутоимунских болести </vt:lpstr>
      <vt:lpstr>Анимални модели аутоимунских болести</vt:lpstr>
      <vt:lpstr>K/BXN модел- реуматоидни артритис </vt:lpstr>
      <vt:lpstr>Мултипла склероза (експериментални аутоимунски енцефаломијелитис) </vt:lpstr>
      <vt:lpstr>MLD-STZ (енг. multiple low doses of streptozotocin mld–stz) модел eксперименталног дијабетеса</vt:lpstr>
      <vt:lpstr>NOD мишеви- модел eксперименталног дијабетеса</vt:lpstr>
      <vt:lpstr>Системски еритемски лупус –SLE модели (NZB Ks NZV F1, MRL, BKSSB, TMPD)  </vt:lpstr>
      <vt:lpstr>NZB / W модел</vt:lpstr>
      <vt:lpstr>MRL модел – системски еритемски лупус (SLE)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Sladja</dc:creator>
  <cp:lastModifiedBy>Sladja</cp:lastModifiedBy>
  <cp:revision>103</cp:revision>
  <dcterms:created xsi:type="dcterms:W3CDTF">2020-03-23T15:57:11Z</dcterms:created>
  <dcterms:modified xsi:type="dcterms:W3CDTF">2020-03-26T16:36:20Z</dcterms:modified>
</cp:coreProperties>
</file>